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5"/>
  </p:notesMasterIdLst>
  <p:handoutMasterIdLst>
    <p:handoutMasterId r:id="rId116"/>
  </p:handoutMasterIdLst>
  <p:sldIdLst>
    <p:sldId id="748" r:id="rId2"/>
    <p:sldId id="1577" r:id="rId3"/>
    <p:sldId id="887" r:id="rId4"/>
    <p:sldId id="1576" r:id="rId5"/>
    <p:sldId id="1578" r:id="rId6"/>
    <p:sldId id="1339" r:id="rId7"/>
    <p:sldId id="1574" r:id="rId8"/>
    <p:sldId id="1575" r:id="rId9"/>
    <p:sldId id="1573" r:id="rId10"/>
    <p:sldId id="1057" r:id="rId11"/>
    <p:sldId id="1058" r:id="rId12"/>
    <p:sldId id="1059" r:id="rId13"/>
    <p:sldId id="1060" r:id="rId14"/>
    <p:sldId id="1061" r:id="rId15"/>
    <p:sldId id="1062" r:id="rId16"/>
    <p:sldId id="1063" r:id="rId17"/>
    <p:sldId id="1064" r:id="rId18"/>
    <p:sldId id="1065" r:id="rId19"/>
    <p:sldId id="1066" r:id="rId20"/>
    <p:sldId id="1067" r:id="rId21"/>
    <p:sldId id="1068" r:id="rId22"/>
    <p:sldId id="1069" r:id="rId23"/>
    <p:sldId id="1070" r:id="rId24"/>
    <p:sldId id="1071" r:id="rId25"/>
    <p:sldId id="1072" r:id="rId26"/>
    <p:sldId id="1073" r:id="rId27"/>
    <p:sldId id="1074" r:id="rId28"/>
    <p:sldId id="1075" r:id="rId29"/>
    <p:sldId id="1076" r:id="rId30"/>
    <p:sldId id="1077" r:id="rId31"/>
    <p:sldId id="1078" r:id="rId32"/>
    <p:sldId id="1079" r:id="rId33"/>
    <p:sldId id="1080" r:id="rId34"/>
    <p:sldId id="1081" r:id="rId35"/>
    <p:sldId id="1082" r:id="rId36"/>
    <p:sldId id="1083" r:id="rId37"/>
    <p:sldId id="1084" r:id="rId38"/>
    <p:sldId id="1085" r:id="rId39"/>
    <p:sldId id="1086" r:id="rId40"/>
    <p:sldId id="1087" r:id="rId41"/>
    <p:sldId id="1088" r:id="rId42"/>
    <p:sldId id="1089" r:id="rId43"/>
    <p:sldId id="1090" r:id="rId44"/>
    <p:sldId id="1091" r:id="rId45"/>
    <p:sldId id="1092" r:id="rId46"/>
    <p:sldId id="1093" r:id="rId47"/>
    <p:sldId id="1094" r:id="rId48"/>
    <p:sldId id="1095" r:id="rId49"/>
    <p:sldId id="1096" r:id="rId50"/>
    <p:sldId id="1097" r:id="rId51"/>
    <p:sldId id="1098" r:id="rId52"/>
    <p:sldId id="1099" r:id="rId53"/>
    <p:sldId id="1100" r:id="rId54"/>
    <p:sldId id="1101" r:id="rId55"/>
    <p:sldId id="1102" r:id="rId56"/>
    <p:sldId id="1103" r:id="rId57"/>
    <p:sldId id="1104" r:id="rId58"/>
    <p:sldId id="1105" r:id="rId59"/>
    <p:sldId id="1106" r:id="rId60"/>
    <p:sldId id="1107" r:id="rId61"/>
    <p:sldId id="1108" r:id="rId62"/>
    <p:sldId id="1132" r:id="rId63"/>
    <p:sldId id="1133" r:id="rId64"/>
    <p:sldId id="1134" r:id="rId65"/>
    <p:sldId id="1135" r:id="rId66"/>
    <p:sldId id="1136" r:id="rId67"/>
    <p:sldId id="1137" r:id="rId68"/>
    <p:sldId id="1138" r:id="rId69"/>
    <p:sldId id="1139" r:id="rId70"/>
    <p:sldId id="1140" r:id="rId71"/>
    <p:sldId id="1141" r:id="rId72"/>
    <p:sldId id="1142" r:id="rId73"/>
    <p:sldId id="1143" r:id="rId74"/>
    <p:sldId id="1144" r:id="rId75"/>
    <p:sldId id="1145" r:id="rId76"/>
    <p:sldId id="1146" r:id="rId77"/>
    <p:sldId id="1147" r:id="rId78"/>
    <p:sldId id="1148" r:id="rId79"/>
    <p:sldId id="1149" r:id="rId80"/>
    <p:sldId id="1150" r:id="rId81"/>
    <p:sldId id="1151" r:id="rId82"/>
    <p:sldId id="1152" r:id="rId83"/>
    <p:sldId id="1153" r:id="rId84"/>
    <p:sldId id="1154" r:id="rId85"/>
    <p:sldId id="1155" r:id="rId86"/>
    <p:sldId id="1156" r:id="rId87"/>
    <p:sldId id="1157" r:id="rId88"/>
    <p:sldId id="1158" r:id="rId89"/>
    <p:sldId id="1159" r:id="rId90"/>
    <p:sldId id="1160" r:id="rId91"/>
    <p:sldId id="1161" r:id="rId92"/>
    <p:sldId id="1162" r:id="rId93"/>
    <p:sldId id="1163" r:id="rId94"/>
    <p:sldId id="1164" r:id="rId95"/>
    <p:sldId id="1165" r:id="rId96"/>
    <p:sldId id="1166" r:id="rId97"/>
    <p:sldId id="1167" r:id="rId98"/>
    <p:sldId id="1168" r:id="rId99"/>
    <p:sldId id="1169" r:id="rId100"/>
    <p:sldId id="1170" r:id="rId101"/>
    <p:sldId id="1171" r:id="rId102"/>
    <p:sldId id="1172" r:id="rId103"/>
    <p:sldId id="1173" r:id="rId104"/>
    <p:sldId id="1174" r:id="rId105"/>
    <p:sldId id="1175" r:id="rId106"/>
    <p:sldId id="1176" r:id="rId107"/>
    <p:sldId id="1253" r:id="rId108"/>
    <p:sldId id="1254" r:id="rId109"/>
    <p:sldId id="1255" r:id="rId110"/>
    <p:sldId id="1256" r:id="rId111"/>
    <p:sldId id="1257" r:id="rId112"/>
    <p:sldId id="1258" r:id="rId113"/>
    <p:sldId id="1259" r:id="rId1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16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7205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82FC9-4A99-8CF9-6987-FE3A7ED42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4BEE5-00CA-ADEF-AE8E-8B7C2597D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146649-885D-7491-145E-6140DA3AF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3F0C5-097F-2DCA-2999-129CE6AC58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399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4B2C7-3102-8036-9715-A5012A5AD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91957-00FB-D9A0-51AA-DF6646545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670233-587A-1B9C-FC90-881B71ACE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B8F6D-894A-5987-6FE1-08D008771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D9F4C-34DA-D105-0C45-29B3766A1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57E3A-54DC-6FAC-9E3F-3BF037223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650B89-9BF5-4EED-A7E3-2A68EEFF2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9691F-776A-40A1-C5B9-8ECD647350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98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83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14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2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3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02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89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588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70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86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58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23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1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253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22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4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910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28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97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831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848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232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26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946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827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21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149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397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54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013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71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10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045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919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427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2253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105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812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976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103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5908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02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07155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54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039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304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075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037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556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483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196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159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2837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6062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9689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680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7824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84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566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5809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7156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7351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5424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9467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095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8390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0331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4336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8372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5848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8090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220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320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2838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267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3462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488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8391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3882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02812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4364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5568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04479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20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38244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2909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5241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5803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6948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20395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2856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9092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5378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347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3014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3310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4181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6734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3035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1492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84495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6821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196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7891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305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educalc.net/page/233891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40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1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2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24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llsfargo.com/mortgage/tools/amortization/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56.w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58.png"/><Relationship Id="rId7" Type="http://schemas.openxmlformats.org/officeDocument/2006/relationships/oleObject" Target="../embeddings/oleObject29.bin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File:LinearInterpolation.svg" TargetMode="External"/><Relationship Id="rId5" Type="http://schemas.openxmlformats.org/officeDocument/2006/relationships/image" Target="../media/image59.wmf"/><Relationship Id="rId10" Type="http://schemas.openxmlformats.org/officeDocument/2006/relationships/image" Target="../media/image61.wmf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0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31.bin"/><Relationship Id="rId7" Type="http://schemas.openxmlformats.org/officeDocument/2006/relationships/image" Target="../media/image61.wm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64.wmf"/><Relationship Id="rId5" Type="http://schemas.openxmlformats.org/officeDocument/2006/relationships/image" Target="../media/image58.png"/><Relationship Id="rId10" Type="http://schemas.openxmlformats.org/officeDocument/2006/relationships/oleObject" Target="../embeddings/oleObject34.bin"/><Relationship Id="rId4" Type="http://schemas.openxmlformats.org/officeDocument/2006/relationships/image" Target="../media/image62.wmf"/><Relationship Id="rId9" Type="http://schemas.openxmlformats.org/officeDocument/2006/relationships/image" Target="../media/image63.w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5.bin"/><Relationship Id="rId7" Type="http://schemas.openxmlformats.org/officeDocument/2006/relationships/image" Target="../media/image61.w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67.wmf"/><Relationship Id="rId5" Type="http://schemas.openxmlformats.org/officeDocument/2006/relationships/image" Target="../media/image58.png"/><Relationship Id="rId10" Type="http://schemas.openxmlformats.org/officeDocument/2006/relationships/oleObject" Target="../embeddings/oleObject38.bin"/><Relationship Id="rId4" Type="http://schemas.openxmlformats.org/officeDocument/2006/relationships/image" Target="../media/image65.wmf"/><Relationship Id="rId9" Type="http://schemas.openxmlformats.org/officeDocument/2006/relationships/image" Target="../media/image66.wmf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68.wmf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68.wmf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23:  Time value of money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30751-1C54-E1E9-D0B0-006930023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AFA7D-63B1-85FD-08D1-59764ED0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1FCCA-57A7-DDE4-C69B-00DF918C1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time value of money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ED787-9410-3BFF-F9F1-BCF3F267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4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E1B3D-B9BD-932A-6C21-3D3845BE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5908E-C2E3-CAF4-6658-4FEB279F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0B3A9-8269-C46F-CB99-CB17FE964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time value of money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80088E-2BC9-345B-1756-212EEC58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55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439A0-E09D-BA85-78F3-A8D5FF45E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319A2-C00D-6D7D-A821-7DF8C24AA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I have posted guidance on your presentations to Canvas in the Files &gt; Assignments folder.</a:t>
            </a:r>
          </a:p>
          <a:p>
            <a:pPr marL="457200" indent="-457200">
              <a:buAutoNum type="arabicPeriod"/>
            </a:pPr>
            <a:r>
              <a:rPr lang="en-US" dirty="0"/>
              <a:t>I have several mixed teams.  Please verify I know what section your team is in for scheduling your presentation.</a:t>
            </a:r>
          </a:p>
          <a:p>
            <a:pPr marL="457200" indent="-457200">
              <a:buAutoNum type="arabicPeriod"/>
            </a:pPr>
            <a:r>
              <a:rPr lang="en-US" dirty="0"/>
              <a:t>I am working on guidance for your final reports.</a:t>
            </a:r>
          </a:p>
          <a:p>
            <a:pPr marL="457200" indent="-457200">
              <a:buAutoNum type="arabicPeriod"/>
            </a:pPr>
            <a:r>
              <a:rPr lang="en-US" dirty="0"/>
              <a:t>Course evals have opened and stay open until Wed Apr 22.</a:t>
            </a:r>
          </a:p>
          <a:p>
            <a:pPr marL="457200" indent="-457200">
              <a:buAutoNum type="arabicPeriod"/>
            </a:pPr>
            <a:r>
              <a:rPr lang="en-US" dirty="0"/>
              <a:t>Peer eval forms posted to Canvas, due Tue Apr 21.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D7DB7-1B71-A2B3-6B16-8FFFEBD2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A3011-27F7-D139-9252-176D8373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7D5F-F8E5-0C97-8CB5-D1232FBD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D2EE-FE1E-605F-0AA4-BDAE56B34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Today:  Time value of money</a:t>
            </a:r>
          </a:p>
          <a:p>
            <a:pPr marL="457200" indent="-457200">
              <a:buAutoNum type="arabicPeriod"/>
            </a:pPr>
            <a:r>
              <a:rPr lang="en-US" dirty="0"/>
              <a:t>Thu April 9:  Reflections on the course</a:t>
            </a:r>
          </a:p>
          <a:p>
            <a:pPr marL="457200" indent="-457200">
              <a:buAutoNum type="arabicPeriod"/>
            </a:pPr>
            <a:r>
              <a:rPr lang="en-US" dirty="0"/>
              <a:t>Tue April 14:  Review for the final</a:t>
            </a:r>
          </a:p>
          <a:p>
            <a:pPr marL="457200" indent="-457200">
              <a:buAutoNum type="arabicPeriod"/>
            </a:pPr>
            <a:r>
              <a:rPr lang="en-US" dirty="0"/>
              <a:t>Thu April 17, Fri April 18, Tue April 21:  Presentations</a:t>
            </a:r>
          </a:p>
          <a:p>
            <a:pPr marL="457200" indent="-457200">
              <a:buAutoNum type="arabicPeriod"/>
            </a:pPr>
            <a:r>
              <a:rPr lang="en-US" dirty="0"/>
              <a:t>Tues Apr 21:  Peer evals, final reports and project archive due</a:t>
            </a:r>
          </a:p>
          <a:p>
            <a:pPr marL="457200" indent="-457200">
              <a:buAutoNum type="arabicPeriod"/>
            </a:pPr>
            <a:r>
              <a:rPr lang="en-US" dirty="0"/>
              <a:t>Wed April 22 through Wed April 29:  Team debriefs</a:t>
            </a:r>
          </a:p>
          <a:p>
            <a:pPr marL="457200" indent="-457200">
              <a:buAutoNum type="arabicPeriod"/>
            </a:pPr>
            <a:r>
              <a:rPr lang="en-US" dirty="0"/>
              <a:t>Wed April 29 4:00pm:  Optional final exam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AC3F-F35C-E04D-F568-CF359170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83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EFE9-BEAB-DBB4-0783-57CADFD2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0A070-3AE9-D1DF-57CB-413A6CE2A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time value of money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BE299-F718-17F8-FA7E-224DAF29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62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414E-32B5-9BB1-712A-9517F7AB3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value of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B4B5E-EA58-9096-DA0E-5E9EFE14E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first encountered this my last year at Stanford as “Engineering Economy”.</a:t>
            </a:r>
          </a:p>
          <a:p>
            <a:r>
              <a:rPr lang="en-US" dirty="0"/>
              <a:t>As a skill, I’ve found it to be right up there with typing.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FE849-F010-1067-6BAB-E761E9B3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79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88E7-A63E-AA97-96F8-70103553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5F8C7-A6B1-27CD-B289-7E620DB5A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we’ll answer questions like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560FC-DCE2-7245-B386-3D56CACE3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Ed McMahon has risen from the dead and is standing on your doorstep, offering you a check for $1,000,000 now or $10,000/month for 20 years.  Tax-free.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Which is the better deal?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08A98-7461-763D-D84F-DCBEF58D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07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BE9D-B7C5-83C6-CA45-B8F54C54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you’ll need an HP-12 emulator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C2B3-E42F-0E33-3A26-A59A8ABF8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909037"/>
            <a:ext cx="3657211" cy="902230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Fortunately, HP released a free one. </a:t>
            </a:r>
            <a:r>
              <a:rPr lang="en-US" dirty="0">
                <a:hlinkClick r:id="rId2"/>
              </a:rPr>
              <a:t>https://www.educalc.net/page/2338917/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73D13-0441-42B4-23A6-E8503C074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2" descr="C:\Users\Nicole\UW\css371\Spring2015\Images\HP-12c.png">
            <a:extLst>
              <a:ext uri="{FF2B5EF4-FFF2-40B4-BE49-F238E27FC236}">
                <a16:creationId xmlns:a16="http://schemas.microsoft.com/office/drawing/2014/main" id="{EDD25CF6-A99F-ABAF-E554-10EA2B5C9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39114"/>
            <a:ext cx="3657211" cy="2311397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6DBCB3-539B-AEF8-83BE-CD2C2D0CB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865" y="1339114"/>
            <a:ext cx="4393935" cy="3728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B1370-75B3-E52A-9E0E-8C9A251FF454}"/>
              </a:ext>
            </a:extLst>
          </p:cNvPr>
          <p:cNvSpPr txBox="1"/>
          <p:nvPr/>
        </p:nvSpPr>
        <p:spPr>
          <a:xfrm>
            <a:off x="457200" y="5446643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 also have a few physical HP-12s.</a:t>
            </a:r>
          </a:p>
        </p:txBody>
      </p:sp>
    </p:spTree>
    <p:extLst>
      <p:ext uri="{BB962C8B-B14F-4D97-AF65-F5344CB8AC3E}">
        <p14:creationId xmlns:p14="http://schemas.microsoft.com/office/powerpoint/2010/main" val="4105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76400"/>
            <a:ext cx="6705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dollar today is worth more than a dollar promised tomorrow.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</a:t>
            </a:r>
            <a:r>
              <a:rPr lang="en-US" i="1" dirty="0"/>
              <a:t>discount</a:t>
            </a:r>
            <a:r>
              <a:rPr lang="en-US" dirty="0"/>
              <a:t> the future.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A41E30-B4DD-B245-B8E5-EFDB8C59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0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3527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i="1" dirty="0"/>
              <a:t>Interest</a:t>
            </a:r>
            <a:r>
              <a:rPr lang="en-US" dirty="0"/>
              <a:t> is money paid for the use of borrowed money.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i="1" dirty="0"/>
              <a:t>Principal </a:t>
            </a:r>
            <a:r>
              <a:rPr lang="en-US" dirty="0"/>
              <a:t>is the amount borrowed.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i="1" dirty="0"/>
              <a:t>Interest rate </a:t>
            </a:r>
            <a:r>
              <a:rPr lang="en-US" dirty="0"/>
              <a:t>is the interest payable at the </a:t>
            </a:r>
            <a:r>
              <a:rPr lang="en-US" i="1" dirty="0"/>
              <a:t>end</a:t>
            </a:r>
            <a:r>
              <a:rPr lang="en-US" dirty="0"/>
              <a:t> of a period divided by the money owed at the </a:t>
            </a:r>
            <a:r>
              <a:rPr lang="en-US" i="1" dirty="0"/>
              <a:t>beginning</a:t>
            </a:r>
            <a:r>
              <a:rPr lang="en-US" dirty="0"/>
              <a:t> of a period.  Usually expressed as a %.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D47A5-DA14-A2F3-C1CE-147385F1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33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666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i="1" dirty="0"/>
              <a:t>Simple interest </a:t>
            </a:r>
            <a:r>
              <a:rPr lang="en-US" dirty="0"/>
              <a:t>is calculated by multiplying the interest rate  x principal x number of periods.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i="1" dirty="0"/>
              <a:t>Compound interest </a:t>
            </a:r>
            <a:r>
              <a:rPr lang="en-US" dirty="0"/>
              <a:t>is interest added to the principal at the end of each period so that it also earns interest.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dirty="0"/>
              <a:t>compounding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7DE389-B280-DADD-C325-ACA3C694A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2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10600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borrow $1000 at 6%/year for two years.</a:t>
            </a:r>
            <a:br>
              <a:rPr lang="en-US" dirty="0"/>
            </a:br>
            <a:r>
              <a:rPr lang="en-US" dirty="0"/>
              <a:t>How much do you owe at the end?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Simple interest: </a:t>
            </a:r>
          </a:p>
          <a:p>
            <a:pPr indent="4763">
              <a:buNone/>
            </a:pPr>
            <a:r>
              <a:rPr lang="en-US" dirty="0"/>
              <a:t>$1000 * (1 + .06 * 2) = $1120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Compound interest: </a:t>
            </a:r>
          </a:p>
          <a:p>
            <a:pPr indent="55563">
              <a:buNone/>
            </a:pPr>
            <a:r>
              <a:rPr lang="en-US" dirty="0"/>
              <a:t>1st year:  $1000 * ( 1 + .06) = $1060</a:t>
            </a:r>
          </a:p>
          <a:p>
            <a:pPr indent="55563">
              <a:buNone/>
            </a:pPr>
            <a:r>
              <a:rPr lang="en-US" dirty="0"/>
              <a:t>2nd year:  $1060 * (1 + .06) = $1123 </a:t>
            </a:r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 An extra $3</a:t>
            </a:r>
            <a:endParaRPr lang="en-US" b="1" dirty="0">
              <a:solidFill>
                <a:srgbClr val="FF0000"/>
              </a:solidFill>
            </a:endParaRPr>
          </a:p>
          <a:p>
            <a:pPr indent="55563"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50DB2-D185-12FE-85C7-E9189AA2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82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895600"/>
            <a:ext cx="7162800" cy="68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$1 invested at 7% doubles every 10 years.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26C946-205D-D660-CAAE-27E52A05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50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/>
              <a:t>the power of compounding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505200"/>
          </a:xfrm>
        </p:spPr>
        <p:txBody>
          <a:bodyPr>
            <a:normAutofit/>
          </a:bodyPr>
          <a:lstStyle/>
          <a:p>
            <a:pPr marL="0" indent="0">
              <a:spcBef>
                <a:spcPts val="2200"/>
              </a:spcBef>
              <a:buNone/>
            </a:pPr>
            <a:r>
              <a:rPr lang="en-US" dirty="0"/>
              <a:t>Manhattan was supposedly purchased by European explorers for $24 in 1626.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If that $24 had been continuously invested at 7%, it would now be worth $6.04 x 10</a:t>
            </a:r>
            <a:r>
              <a:rPr lang="en-US" baseline="30000" dirty="0"/>
              <a:t>12</a:t>
            </a:r>
            <a:r>
              <a:rPr lang="en-US" dirty="0"/>
              <a:t> = $6.04 trillion.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dirty="0"/>
              <a:t>The actual estimated current value of Manhattan is about $3 trillion.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C1D80-EEB6-FC04-A448-EB5A6460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8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dirty="0"/>
              <a:t>reality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743200"/>
            <a:ext cx="6400800" cy="1752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All loans you will ever encounter will always use compound interest.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They will state it as an APR.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91BF7-E0FC-2755-9A75-27F2320E6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38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Annual Percentage Rate.</a:t>
            </a:r>
            <a:r>
              <a:rPr lang="en-US" dirty="0"/>
              <a:t>  A term introduced by the </a:t>
            </a:r>
            <a:r>
              <a:rPr lang="en-US" i="1" dirty="0"/>
              <a:t>Truth in Lending Act </a:t>
            </a:r>
            <a:r>
              <a:rPr lang="en-US" dirty="0"/>
              <a:t>of 1968 which standardized disclosure of lending costs.</a:t>
            </a: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dirty="0"/>
              <a:t>This is the interest rate for a loan expressed as an annual rate.  This is the </a:t>
            </a:r>
            <a:r>
              <a:rPr lang="en-US" b="1" i="1" dirty="0"/>
              <a:t>nominal</a:t>
            </a:r>
            <a:r>
              <a:rPr lang="en-US" dirty="0"/>
              <a:t> rate.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i="1" dirty="0"/>
              <a:t>But the compounding period is usually </a:t>
            </a:r>
            <a:r>
              <a:rPr lang="en-US" b="1" i="1" dirty="0"/>
              <a:t>monthly</a:t>
            </a:r>
            <a:r>
              <a:rPr lang="en-US" i="1" dirty="0"/>
              <a:t> meaning the </a:t>
            </a:r>
            <a:r>
              <a:rPr lang="en-US" b="1" i="1" dirty="0"/>
              <a:t>effective</a:t>
            </a:r>
            <a:r>
              <a:rPr lang="en-US" i="1" dirty="0"/>
              <a:t> interest rate is higher.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6B791-C52A-119A-1062-5FF0EFCB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70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3048000"/>
            <a:ext cx="2324100" cy="409575"/>
          </a:xfrm>
          <a:prstGeom prst="rect">
            <a:avLst/>
          </a:prstGeom>
          <a:noFill/>
        </p:spPr>
      </p:pic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converting nominal to effective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3581400"/>
            <a:ext cx="5876925" cy="428625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F6AE0D-8D17-5246-BE27-6AFA6DB9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47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3024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4953000"/>
            <a:ext cx="4352925" cy="409575"/>
          </a:xfrm>
          <a:prstGeom prst="rect">
            <a:avLst/>
          </a:prstGeom>
          <a:noFill/>
        </p:spPr>
      </p:pic>
      <p:pic>
        <p:nvPicPr>
          <p:cNvPr id="43022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5867400"/>
            <a:ext cx="8439150" cy="419100"/>
          </a:xfrm>
          <a:prstGeom prst="rect">
            <a:avLst/>
          </a:prstGeom>
          <a:noFill/>
        </p:spPr>
      </p:pic>
      <p:sp>
        <p:nvSpPr>
          <p:cNvPr id="4302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3048000"/>
            <a:ext cx="4352925" cy="409575"/>
          </a:xfrm>
          <a:prstGeom prst="rect">
            <a:avLst/>
          </a:prstGeom>
          <a:noFill/>
        </p:spPr>
      </p:pic>
      <p:pic>
        <p:nvPicPr>
          <p:cNvPr id="24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4038600"/>
            <a:ext cx="8267700" cy="419100"/>
          </a:xfrm>
          <a:prstGeom prst="rect">
            <a:avLst/>
          </a:prstGeom>
          <a:noFill/>
        </p:spPr>
      </p:pic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609600" y="2209800"/>
            <a:ext cx="1752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Examples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1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762000"/>
            <a:ext cx="2324100" cy="409575"/>
          </a:xfrm>
          <a:prstGeom prst="rect">
            <a:avLst/>
          </a:prstGeom>
          <a:noFill/>
        </p:spPr>
      </p:pic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8369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1295400"/>
            <a:ext cx="5876925" cy="428625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3581400"/>
            <a:ext cx="4495800" cy="409575"/>
          </a:xfrm>
          <a:prstGeom prst="rect">
            <a:avLst/>
          </a:prstGeom>
          <a:noFill/>
        </p:spPr>
      </p:pic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8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80" name="Picture 1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5410200"/>
            <a:ext cx="4895850" cy="409575"/>
          </a:xfrm>
          <a:prstGeom prst="rect">
            <a:avLst/>
          </a:prstGeom>
          <a:noFill/>
        </p:spPr>
      </p:pic>
      <p:sp>
        <p:nvSpPr>
          <p:cNvPr id="58382" name="Rectangle 14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73473C-286F-5094-83ED-EF0792FE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21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1143000"/>
          </a:xfrm>
        </p:spPr>
        <p:txBody>
          <a:bodyPr/>
          <a:lstStyle/>
          <a:p>
            <a:r>
              <a:rPr lang="en-US" dirty="0"/>
              <a:t>concept of equivalence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819400"/>
            <a:ext cx="73914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Payments that differ in magnitude but are made </a:t>
            </a:r>
            <a:r>
              <a:rPr lang="en-US" i="1" dirty="0"/>
              <a:t>at different dates </a:t>
            </a:r>
            <a:r>
              <a:rPr lang="en-US" dirty="0"/>
              <a:t>may be financially </a:t>
            </a:r>
            <a:r>
              <a:rPr lang="en-US" b="1" i="1" dirty="0"/>
              <a:t>equivalent</a:t>
            </a:r>
            <a:r>
              <a:rPr lang="en-US" dirty="0"/>
              <a:t> when discounted at an interest 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50EE0-4F0F-E010-C815-2648BC6F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20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6962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borrow $10,000 for 10 years at 6% compounded annually.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 number of repayment schedules might be </a:t>
            </a:r>
            <a:r>
              <a:rPr lang="en-US" i="1" dirty="0"/>
              <a:t>equivalent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examine them, we use </a:t>
            </a:r>
            <a:r>
              <a:rPr lang="en-US" b="1" i="1" dirty="0"/>
              <a:t>cash flow diagrams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96990-166E-8286-5BF5-57E5DE02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7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only + balloon at 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53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/>
              <a:t>Source:  Grant &amp; </a:t>
            </a:r>
            <a:r>
              <a:rPr lang="en-US" sz="2000" dirty="0" err="1"/>
              <a:t>Ireson</a:t>
            </a:r>
            <a:r>
              <a:rPr lang="en-US" sz="2000" dirty="0"/>
              <a:t>, </a:t>
            </a:r>
            <a:r>
              <a:rPr lang="en-US" sz="2000" i="1" dirty="0"/>
              <a:t>Principles of Engineering Economy, 5th Ed.</a:t>
            </a:r>
            <a:r>
              <a:rPr lang="en-US" sz="2000" dirty="0"/>
              <a:t>, pg. 28.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981200" y="31242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981200" y="16764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86000" y="26670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21336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22098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781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38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971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581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720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105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38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1722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315200" y="3124200"/>
            <a:ext cx="0" cy="16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495800" y="3810000"/>
            <a:ext cx="1462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$600/Year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05600" y="4800600"/>
            <a:ext cx="1194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$10,600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3F85D-D3CB-188C-1486-30CBEFAA7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50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principal + interest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81200" y="31242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981200" y="16764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86000" y="26670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22098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781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438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71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581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114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720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1054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6388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722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315200" y="31242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6200000">
            <a:off x="19595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$1600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24929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$1540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1025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$1480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36359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$1420</a:t>
            </a:r>
          </a:p>
        </p:txBody>
      </p:sp>
      <p:sp>
        <p:nvSpPr>
          <p:cNvPr id="24" name="TextBox 23"/>
          <p:cNvSpPr txBox="1"/>
          <p:nvPr/>
        </p:nvSpPr>
        <p:spPr>
          <a:xfrm rot="16200000">
            <a:off x="40931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$1360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6265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$1300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51599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$1240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56933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$1180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3029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$1120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6836371" y="390782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$1060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F59640-950F-DBA7-408A-684FF4D3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68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payment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81200" y="31242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981200" y="16764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86000" y="26670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1336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22098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315200" y="3124200"/>
            <a:ext cx="0" cy="2438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705600" y="5638800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$17,908.49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5C94A-4875-CBA0-60FC-2F081415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15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annuity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5029200"/>
            <a:ext cx="7010400" cy="83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series of equal payments at the end of each period is called an </a:t>
            </a:r>
            <a:r>
              <a:rPr lang="en-US" b="1" i="1" dirty="0"/>
              <a:t>annuity</a:t>
            </a:r>
            <a:r>
              <a:rPr lang="en-US" dirty="0"/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1000" y="1524000"/>
            <a:ext cx="7467600" cy="2595265"/>
            <a:chOff x="381000" y="1524000"/>
            <a:chExt cx="7467600" cy="2595265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981200" y="2971800"/>
              <a:ext cx="53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81200" y="1524000"/>
              <a:ext cx="0" cy="14478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286000" y="2514600"/>
              <a:ext cx="556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1      2      3     4      5     6      7      8      9     10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000" y="1981200"/>
              <a:ext cx="14165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$10,000</a:t>
              </a:r>
            </a:p>
            <a:p>
              <a:r>
                <a:rPr lang="en-US" sz="2400" dirty="0"/>
                <a:t>Borrowed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95800" y="2057400"/>
              <a:ext cx="7219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Year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67818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384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29718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35814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1148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45720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1054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6388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1722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7315200" y="29718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495800" y="3657600"/>
              <a:ext cx="20059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$1358.68/Year</a:t>
              </a:r>
            </a:p>
          </p:txBody>
        </p:sp>
      </p:grp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5EC6F10-9E93-0DA4-9E33-BB840BF42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48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i="1" dirty="0"/>
              <a:t>Present value </a:t>
            </a:r>
            <a:r>
              <a:rPr lang="en-US" dirty="0"/>
              <a:t>is the value today of any series of discounted payments.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i="1" dirty="0"/>
              <a:t>Future value </a:t>
            </a:r>
            <a:r>
              <a:rPr lang="en-US" dirty="0"/>
              <a:t>is the value at some future date of any series of discounted payments.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DC11B-5D8A-4121-FB75-23E23CE85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07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467600" cy="3200400"/>
          </a:xfrm>
        </p:spPr>
        <p:txBody>
          <a:bodyPr/>
          <a:lstStyle/>
          <a:p>
            <a:pPr>
              <a:buNone/>
            </a:pPr>
            <a:r>
              <a:rPr lang="en-US" dirty="0"/>
              <a:t>	P	=	Present value</a:t>
            </a:r>
          </a:p>
          <a:p>
            <a:pPr>
              <a:buNone/>
            </a:pPr>
            <a:r>
              <a:rPr lang="en-US" dirty="0"/>
              <a:t>	F	=	Future value</a:t>
            </a:r>
          </a:p>
          <a:p>
            <a:pPr>
              <a:buNone/>
            </a:pPr>
            <a:r>
              <a:rPr lang="en-US" dirty="0"/>
              <a:t>	A	=	Annuity amount at each period</a:t>
            </a:r>
          </a:p>
          <a:p>
            <a:pPr>
              <a:buNone/>
            </a:pPr>
            <a:r>
              <a:rPr lang="en-US" dirty="0"/>
              <a:t>	n	=	Number of periods</a:t>
            </a:r>
          </a:p>
          <a:p>
            <a:pPr>
              <a:buNone/>
            </a:pPr>
            <a:r>
              <a:rPr lang="en-US" dirty="0"/>
              <a:t>	i	=	Interest rate per period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89BAF5-3AE5-C391-586A-AD254F72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72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and future</a:t>
            </a:r>
          </a:p>
        </p:txBody>
      </p:sp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3886200"/>
            <a:ext cx="2867025" cy="1209675"/>
          </a:xfrm>
          <a:prstGeom prst="rect">
            <a:avLst/>
          </a:prstGeom>
          <a:noFill/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2057400"/>
            <a:ext cx="2771775" cy="1104900"/>
          </a:xfrm>
          <a:prstGeom prst="rect">
            <a:avLst/>
          </a:prstGeom>
          <a:noFill/>
        </p:spPr>
      </p:pic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1666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0" y="2771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5DF31F-2070-10AC-B0F6-A0E92D1D0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13" name="Picture 2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3810000"/>
            <a:ext cx="5705475" cy="733425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1981200" y="29718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81200" y="15240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86000" y="25146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19812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20574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15200" y="2971800"/>
            <a:ext cx="0" cy="2438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05600" y="5486400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$17,908.49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631A92-3AAA-0C41-A7FF-E30AD56BE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75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annuities</a:t>
            </a:r>
          </a:p>
        </p:txBody>
      </p:sp>
      <p:pic>
        <p:nvPicPr>
          <p:cNvPr id="65549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362200"/>
            <a:ext cx="2847975" cy="952500"/>
          </a:xfrm>
          <a:prstGeom prst="rect">
            <a:avLst/>
          </a:prstGeom>
          <a:noFill/>
        </p:spPr>
      </p:pic>
      <p:pic>
        <p:nvPicPr>
          <p:cNvPr id="65548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2362200"/>
            <a:ext cx="2847975" cy="952500"/>
          </a:xfrm>
          <a:prstGeom prst="rect">
            <a:avLst/>
          </a:prstGeom>
          <a:noFill/>
        </p:spPr>
      </p:pic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648200"/>
            <a:ext cx="2771775" cy="885825"/>
          </a:xfrm>
          <a:prstGeom prst="rect">
            <a:avLst/>
          </a:prstGeom>
          <a:noFill/>
        </p:spPr>
      </p:pic>
      <p:pic>
        <p:nvPicPr>
          <p:cNvPr id="65546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05400" y="4648200"/>
            <a:ext cx="2695575" cy="942975"/>
          </a:xfrm>
          <a:prstGeom prst="rect">
            <a:avLst/>
          </a:prstGeom>
          <a:noFill/>
        </p:spPr>
      </p:pic>
      <p:sp>
        <p:nvSpPr>
          <p:cNvPr id="6555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52" name="Rectangle 16"/>
          <p:cNvSpPr>
            <a:spLocks noChangeArrowheads="1"/>
          </p:cNvSpPr>
          <p:nvPr/>
        </p:nvSpPr>
        <p:spPr bwMode="auto">
          <a:xfrm>
            <a:off x="0" y="2362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53" name="Rectangle 17"/>
          <p:cNvSpPr>
            <a:spLocks noChangeArrowheads="1"/>
          </p:cNvSpPr>
          <p:nvPr/>
        </p:nvSpPr>
        <p:spPr bwMode="auto">
          <a:xfrm>
            <a:off x="0" y="3248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auto">
          <a:xfrm>
            <a:off x="0" y="4191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B370FB-844C-9DD6-3471-A3DE6E1D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69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4800600"/>
            <a:ext cx="5657850" cy="771525"/>
          </a:xfrm>
          <a:prstGeom prst="rect">
            <a:avLst/>
          </a:prstGeom>
          <a:noFill/>
        </p:spPr>
      </p:pic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1000" y="1371600"/>
            <a:ext cx="7467600" cy="2595265"/>
            <a:chOff x="381000" y="1371600"/>
            <a:chExt cx="7467600" cy="2595265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981200" y="2819400"/>
              <a:ext cx="533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1981200" y="1371600"/>
              <a:ext cx="0" cy="14478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286000" y="2362200"/>
              <a:ext cx="556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1      2      3     4      5     6      7      8      9     10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000" y="1828800"/>
              <a:ext cx="14165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$10,000</a:t>
              </a:r>
            </a:p>
            <a:p>
              <a:r>
                <a:rPr lang="en-US" sz="2400" dirty="0"/>
                <a:t>Borrowed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95800" y="1905000"/>
              <a:ext cx="7219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Year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67818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384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29718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35814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1148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45720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1054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6388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1722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7315200" y="2819400"/>
              <a:ext cx="0" cy="5334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495800" y="3505200"/>
              <a:ext cx="20059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$1358.68/Year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148913-CFED-66B2-6413-F1A71589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26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of P/A</a:t>
            </a: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76200" y="1247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4724400"/>
            <a:ext cx="2362200" cy="1172351"/>
          </a:xfrm>
          <a:prstGeom prst="rect">
            <a:avLst/>
          </a:prstGeom>
          <a:noFill/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76200" y="1428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3810000"/>
            <a:ext cx="76200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present value of an annuity is the sum of the present values of the individual payments.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58674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a </a:t>
            </a:r>
            <a:r>
              <a:rPr lang="en-US" sz="2400" i="1" dirty="0"/>
              <a:t>power series</a:t>
            </a:r>
            <a:r>
              <a:rPr lang="en-US" sz="2400" dirty="0"/>
              <a:t>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1981200" y="25146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981200" y="10668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86000" y="20574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" y="15240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$10,000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5800" y="16002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818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384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9718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5814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1148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720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1054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388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1722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315200" y="2514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95800" y="3200400"/>
            <a:ext cx="200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$1358.68/Year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DE6B7D-0983-BD1C-44F0-1B2E10067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46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1447800"/>
            <a:ext cx="5629275" cy="1276350"/>
          </a:xfrm>
          <a:prstGeom prst="rect">
            <a:avLst/>
          </a:prstGeom>
          <a:noFill/>
        </p:spPr>
      </p:pic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971800"/>
            <a:ext cx="5353050" cy="857250"/>
          </a:xfrm>
          <a:prstGeom prst="rect">
            <a:avLst/>
          </a:prstGeom>
          <a:noFill/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4038600"/>
            <a:ext cx="4819650" cy="857250"/>
          </a:xfrm>
          <a:prstGeom prst="rect">
            <a:avLst/>
          </a:prstGeom>
          <a:noFill/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5181600"/>
            <a:ext cx="5324475" cy="942975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276600" y="457200"/>
            <a:ext cx="2309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j-lt"/>
              </a:rPr>
              <a:t>power series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CA225D-BD30-1F5B-7005-880F6A58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89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1733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0" y="1314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57" name="Rectangle 2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3756" name="Picture 2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819400"/>
            <a:ext cx="3752850" cy="1181100"/>
          </a:xfrm>
          <a:prstGeom prst="rect">
            <a:avLst/>
          </a:prstGeom>
          <a:noFill/>
        </p:spPr>
      </p:pic>
      <p:sp>
        <p:nvSpPr>
          <p:cNvPr id="73758" name="Rectangle 30"/>
          <p:cNvSpPr>
            <a:spLocks noChangeArrowheads="1"/>
          </p:cNvSpPr>
          <p:nvPr/>
        </p:nvSpPr>
        <p:spPr bwMode="auto">
          <a:xfrm>
            <a:off x="0" y="1638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60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1" name="Rectangle 33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63" name="Rectangle 3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4" name="Rectangle 36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66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3765" name="Picture 3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4343400"/>
            <a:ext cx="1647825" cy="447675"/>
          </a:xfrm>
          <a:prstGeom prst="rect">
            <a:avLst/>
          </a:prstGeom>
          <a:noFill/>
        </p:spPr>
      </p:pic>
      <p:sp>
        <p:nvSpPr>
          <p:cNvPr id="73767" name="Rectangle 39"/>
          <p:cNvSpPr>
            <a:spLocks noChangeArrowheads="1"/>
          </p:cNvSpPr>
          <p:nvPr/>
        </p:nvSpPr>
        <p:spPr bwMode="auto">
          <a:xfrm>
            <a:off x="0" y="904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69" name="Rectangle 4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3768" name="Picture 4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4114800"/>
            <a:ext cx="1095375" cy="800100"/>
          </a:xfrm>
          <a:prstGeom prst="rect">
            <a:avLst/>
          </a:prstGeom>
          <a:noFill/>
        </p:spPr>
      </p:pic>
      <p:sp>
        <p:nvSpPr>
          <p:cNvPr id="73770" name="Rectangle 42"/>
          <p:cNvSpPr>
            <a:spLocks noChangeArrowheads="1"/>
          </p:cNvSpPr>
          <p:nvPr/>
        </p:nvSpPr>
        <p:spPr bwMode="auto">
          <a:xfrm>
            <a:off x="0" y="1257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72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73" name="Rectangle 45"/>
          <p:cNvSpPr>
            <a:spLocks noChangeArrowheads="1"/>
          </p:cNvSpPr>
          <p:nvPr/>
        </p:nvSpPr>
        <p:spPr bwMode="auto">
          <a:xfrm>
            <a:off x="0" y="2219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</a:tabLst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3775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3774" name="Picture 4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334000"/>
            <a:ext cx="5829300" cy="885825"/>
          </a:xfrm>
          <a:prstGeom prst="rect">
            <a:avLst/>
          </a:prstGeom>
          <a:noFill/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1143000"/>
            <a:ext cx="2362200" cy="1172351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1600200" y="3048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present value of an annuity is the sum of the present values of the individual payments.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76400" y="24384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the </a:t>
            </a:r>
            <a:r>
              <a:rPr lang="en-US" sz="2400" i="1" dirty="0"/>
              <a:t>power series</a:t>
            </a:r>
            <a:r>
              <a:rPr lang="en-US" sz="2400" dirty="0"/>
              <a:t> rule.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48768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Therefore,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CD8EF-2E48-1B95-FE43-8CD337D99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54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i and 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467600" cy="3810000"/>
          </a:xfrm>
        </p:spPr>
        <p:txBody>
          <a:bodyPr/>
          <a:lstStyle/>
          <a:p>
            <a:pPr>
              <a:buNone/>
            </a:pPr>
            <a:r>
              <a:rPr lang="en-US" dirty="0"/>
              <a:t>Given a conversion factor,</a:t>
            </a:r>
          </a:p>
          <a:p>
            <a:r>
              <a:rPr lang="en-US" dirty="0"/>
              <a:t>Easy to calculate n if you know i.</a:t>
            </a:r>
          </a:p>
          <a:p>
            <a:r>
              <a:rPr lang="en-US" dirty="0"/>
              <a:t>Easy to calculate i if you know n and F/P or P/F but not so easy for annuities.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85B55-C31F-C7EB-0D75-C565E4C9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07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calculating i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86200" y="1600200"/>
          <a:ext cx="1397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0" imgH="723600" progId="Equation.3">
                  <p:embed/>
                </p:oleObj>
              </mc:Choice>
              <mc:Fallback>
                <p:oleObj name="Equation" r:id="rId3" imgW="1396800" imgH="7236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00200"/>
                        <a:ext cx="13970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3429000" y="2514600"/>
          <a:ext cx="1524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3880" imgH="1041120" progId="Equation.3">
                  <p:embed/>
                </p:oleObj>
              </mc:Choice>
              <mc:Fallback>
                <p:oleObj name="Equation" r:id="rId5" imgW="1523880" imgH="1041120" progId="Equation.3">
                  <p:embed/>
                  <p:pic>
                    <p:nvPicPr>
                      <p:cNvPr id="97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14600"/>
                        <a:ext cx="15240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4" name="Object 4"/>
          <p:cNvGraphicFramePr>
            <a:graphicFrameLocks noChangeAspect="1"/>
          </p:cNvGraphicFramePr>
          <p:nvPr/>
        </p:nvGraphicFramePr>
        <p:xfrm>
          <a:off x="4114800" y="3429000"/>
          <a:ext cx="15240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3880" imgH="1041120" progId="Equation.3">
                  <p:embed/>
                </p:oleObj>
              </mc:Choice>
              <mc:Fallback>
                <p:oleObj name="Equation" r:id="rId7" imgW="1523880" imgH="1041120" progId="Equation.3">
                  <p:embed/>
                  <p:pic>
                    <p:nvPicPr>
                      <p:cNvPr id="972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429000"/>
                        <a:ext cx="15240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0200" y="4572000"/>
            <a:ext cx="537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because P/F is just the inverse of F/P:</a:t>
            </a:r>
          </a:p>
        </p:txBody>
      </p:sp>
      <p:graphicFrame>
        <p:nvGraphicFramePr>
          <p:cNvPr id="97285" name="Object 5"/>
          <p:cNvGraphicFramePr>
            <a:graphicFrameLocks noChangeAspect="1"/>
          </p:cNvGraphicFramePr>
          <p:nvPr/>
        </p:nvGraphicFramePr>
        <p:xfrm>
          <a:off x="4038600" y="5105400"/>
          <a:ext cx="16764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76160" imgH="1041120" progId="Equation.3">
                  <p:embed/>
                </p:oleObj>
              </mc:Choice>
              <mc:Fallback>
                <p:oleObj name="Equation" r:id="rId9" imgW="1676160" imgH="1041120" progId="Equation.3">
                  <p:embed/>
                  <p:pic>
                    <p:nvPicPr>
                      <p:cNvPr id="972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105400"/>
                        <a:ext cx="167640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00200" y="1066800"/>
            <a:ext cx="2978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Easy enough from F/P: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4BC174-2927-B0A1-1179-E198A7A6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3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calculating 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86200" y="1600200"/>
          <a:ext cx="13970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0" imgH="723600" progId="Equation.3">
                  <p:embed/>
                </p:oleObj>
              </mc:Choice>
              <mc:Fallback>
                <p:oleObj name="Equation" r:id="rId3" imgW="1396800" imgH="7236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600200"/>
                        <a:ext cx="13970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3"/>
          <p:cNvGraphicFramePr>
            <a:graphicFrameLocks noChangeAspect="1"/>
          </p:cNvGraphicFramePr>
          <p:nvPr/>
        </p:nvGraphicFramePr>
        <p:xfrm>
          <a:off x="3276600" y="2514600"/>
          <a:ext cx="2514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14600" imgH="787320" progId="Equation.3">
                  <p:embed/>
                </p:oleObj>
              </mc:Choice>
              <mc:Fallback>
                <p:oleObj name="Equation" r:id="rId5" imgW="2514600" imgH="787320" progId="Equation.3">
                  <p:embed/>
                  <p:pic>
                    <p:nvPicPr>
                      <p:cNvPr id="97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514600"/>
                        <a:ext cx="2514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0200" y="4572000"/>
            <a:ext cx="537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because P/F is just the inverse of F/P: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1066800"/>
            <a:ext cx="2978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Easy enough from F/P:</a:t>
            </a:r>
          </a:p>
        </p:txBody>
      </p:sp>
      <p:graphicFrame>
        <p:nvGraphicFramePr>
          <p:cNvPr id="98310" name="Object 6"/>
          <p:cNvGraphicFramePr>
            <a:graphicFrameLocks noChangeAspect="1"/>
          </p:cNvGraphicFramePr>
          <p:nvPr/>
        </p:nvGraphicFramePr>
        <p:xfrm>
          <a:off x="4114800" y="3276600"/>
          <a:ext cx="15748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74640" imgH="1180800" progId="Equation.3">
                  <p:embed/>
                </p:oleObj>
              </mc:Choice>
              <mc:Fallback>
                <p:oleObj name="Equation" r:id="rId7" imgW="1574640" imgH="1180800" progId="Equation.3">
                  <p:embed/>
                  <p:pic>
                    <p:nvPicPr>
                      <p:cNvPr id="983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276600"/>
                        <a:ext cx="1574800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1" name="Object 7"/>
          <p:cNvGraphicFramePr>
            <a:graphicFrameLocks noChangeAspect="1"/>
          </p:cNvGraphicFramePr>
          <p:nvPr/>
        </p:nvGraphicFramePr>
        <p:xfrm>
          <a:off x="3962400" y="5181600"/>
          <a:ext cx="16764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76160" imgH="1180800" progId="Equation.3">
                  <p:embed/>
                </p:oleObj>
              </mc:Choice>
              <mc:Fallback>
                <p:oleObj name="Equation" r:id="rId9" imgW="1676160" imgH="1180800" progId="Equation.3">
                  <p:embed/>
                  <p:pic>
                    <p:nvPicPr>
                      <p:cNvPr id="983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181600"/>
                        <a:ext cx="1676400" cy="1181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51B3E6-890D-3106-F760-D4FAAE7F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75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calculating 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676650" y="1403350"/>
          <a:ext cx="18161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5840" imgH="812520" progId="Equation.3">
                  <p:embed/>
                </p:oleObj>
              </mc:Choice>
              <mc:Fallback>
                <p:oleObj name="Equation" r:id="rId3" imgW="1815840" imgH="8125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1403350"/>
                        <a:ext cx="18161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00200" y="1066800"/>
            <a:ext cx="1927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from F/A:</a:t>
            </a:r>
          </a:p>
        </p:txBody>
      </p:sp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3352800" y="2362200"/>
          <a:ext cx="2171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71520" imgH="787320" progId="Equation.3">
                  <p:embed/>
                </p:oleObj>
              </mc:Choice>
              <mc:Fallback>
                <p:oleObj name="Equation" r:id="rId5" imgW="2171520" imgH="787320" progId="Equation.3">
                  <p:embed/>
                  <p:pic>
                    <p:nvPicPr>
                      <p:cNvPr id="9933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362200"/>
                        <a:ext cx="21717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2971800" y="3200400"/>
          <a:ext cx="2146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45960" imgH="787320" progId="Equation.3">
                  <p:embed/>
                </p:oleObj>
              </mc:Choice>
              <mc:Fallback>
                <p:oleObj name="Equation" r:id="rId7" imgW="2145960" imgH="787320" progId="Equation.3">
                  <p:embed/>
                  <p:pic>
                    <p:nvPicPr>
                      <p:cNvPr id="993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200400"/>
                        <a:ext cx="21463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6" name="Object 8"/>
          <p:cNvGraphicFramePr>
            <a:graphicFrameLocks noChangeAspect="1"/>
          </p:cNvGraphicFramePr>
          <p:nvPr/>
        </p:nvGraphicFramePr>
        <p:xfrm>
          <a:off x="2286000" y="4114800"/>
          <a:ext cx="32639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263760" imgH="812520" progId="Equation.3">
                  <p:embed/>
                </p:oleObj>
              </mc:Choice>
              <mc:Fallback>
                <p:oleObj name="Equation" r:id="rId9" imgW="3263760" imgH="812520" progId="Equation.3">
                  <p:embed/>
                  <p:pic>
                    <p:nvPicPr>
                      <p:cNvPr id="993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14800"/>
                        <a:ext cx="32639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7" name="Object 9"/>
          <p:cNvGraphicFramePr>
            <a:graphicFrameLocks noChangeAspect="1"/>
          </p:cNvGraphicFramePr>
          <p:nvPr/>
        </p:nvGraphicFramePr>
        <p:xfrm>
          <a:off x="3886200" y="4876800"/>
          <a:ext cx="2216150" cy="1266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55600" imgH="660240" progId="Equation.3">
                  <p:embed/>
                </p:oleObj>
              </mc:Choice>
              <mc:Fallback>
                <p:oleObj name="Equation" r:id="rId11" imgW="1155600" imgH="660240" progId="Equation.3">
                  <p:embed/>
                  <p:pic>
                    <p:nvPicPr>
                      <p:cNvPr id="993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876800"/>
                        <a:ext cx="2216150" cy="12663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86B913-3E87-9C1A-3F83-6D97EB844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25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609" y="1388165"/>
            <a:ext cx="6559550" cy="91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 simple algebraic way to solve for i for an annuity, given F/A and n.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003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539642"/>
              </p:ext>
            </p:extLst>
          </p:nvPr>
        </p:nvGraphicFramePr>
        <p:xfrm>
          <a:off x="2888284" y="2607365"/>
          <a:ext cx="221337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15840" imgH="812520" progId="Equation.3">
                  <p:embed/>
                </p:oleObj>
              </mc:Choice>
              <mc:Fallback>
                <p:oleObj name="Equation" r:id="rId3" imgW="1815840" imgH="812520" progId="Equation.3">
                  <p:embed/>
                  <p:pic>
                    <p:nvPicPr>
                      <p:cNvPr id="1003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8284" y="2607365"/>
                        <a:ext cx="2213372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2"/>
          <p:cNvSpPr txBox="1">
            <a:spLocks/>
          </p:cNvSpPr>
          <p:nvPr/>
        </p:nvSpPr>
        <p:spPr>
          <a:xfrm>
            <a:off x="1424609" y="3978965"/>
            <a:ext cx="655955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/>
              <a:t>Usual approach is to solve numerically using an iterative approach of making closer and closer estimates.</a:t>
            </a:r>
          </a:p>
          <a:p>
            <a:pPr marL="0" indent="0">
              <a:buFont typeface="Arial" pitchFamily="34" charset="0"/>
              <a:buNone/>
            </a:pP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D95D5E-7F2A-2F73-1CD1-E401E5B5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90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workhorse HP-12c</a:t>
            </a:r>
          </a:p>
        </p:txBody>
      </p:sp>
      <p:pic>
        <p:nvPicPr>
          <p:cNvPr id="1026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447800"/>
            <a:ext cx="6962775" cy="440055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683A38-99E0-297F-9715-14B84721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19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reverse Polish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3581400"/>
            <a:ext cx="3657600" cy="26670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x is always displayed.</a:t>
            </a:r>
            <a:br>
              <a:rPr lang="en-US" sz="1800" dirty="0"/>
            </a:br>
            <a:r>
              <a:rPr lang="en-US" sz="1800" dirty="0"/>
              <a:t>Whatever you type is in the x register.</a:t>
            </a:r>
            <a:br>
              <a:rPr lang="en-US" sz="1800" dirty="0"/>
            </a:br>
            <a:r>
              <a:rPr lang="en-US" sz="1800" dirty="0"/>
              <a:t>Last value of x always kept in Last x.</a:t>
            </a:r>
          </a:p>
          <a:p>
            <a:pPr marL="0" indent="0">
              <a:buNone/>
              <a:tabLst>
                <a:tab pos="1828800" algn="l"/>
              </a:tabLst>
            </a:pPr>
            <a:endParaRPr lang="en-US" sz="1800" dirty="0"/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Operations:</a:t>
            </a:r>
          </a:p>
          <a:p>
            <a:pPr>
              <a:buNone/>
              <a:tabLst>
                <a:tab pos="1828800" algn="l"/>
              </a:tabLst>
            </a:pPr>
            <a:r>
              <a:rPr lang="en-US" sz="1800" dirty="0"/>
              <a:t>	Push	ENTER</a:t>
            </a:r>
          </a:p>
          <a:p>
            <a:pPr indent="1588">
              <a:buNone/>
              <a:tabLst>
                <a:tab pos="1828800" algn="l"/>
              </a:tabLst>
            </a:pPr>
            <a:r>
              <a:rPr lang="en-US" sz="1800" dirty="0"/>
              <a:t>Rotate	R</a:t>
            </a:r>
            <a:r>
              <a:rPr lang="en-US" sz="1600" dirty="0">
                <a:sym typeface="Wingdings"/>
              </a:rPr>
              <a:t></a:t>
            </a:r>
          </a:p>
          <a:p>
            <a:pPr indent="1588">
              <a:buNone/>
              <a:tabLst>
                <a:tab pos="1828800" algn="l"/>
              </a:tabLst>
            </a:pPr>
            <a:r>
              <a:rPr lang="en-US" sz="1800" dirty="0">
                <a:sym typeface="Wingdings"/>
              </a:rPr>
              <a:t>Exchange	</a:t>
            </a:r>
            <a:r>
              <a:rPr lang="en-US" sz="1800" dirty="0" err="1">
                <a:sym typeface="Wingdings"/>
              </a:rPr>
              <a:t>x</a:t>
            </a:r>
            <a:r>
              <a:rPr lang="en-US" sz="1600" dirty="0" err="1">
                <a:sym typeface="Wingdings"/>
              </a:rPr>
              <a:t>↔</a:t>
            </a:r>
            <a:r>
              <a:rPr lang="en-US" sz="1800" dirty="0" err="1">
                <a:sym typeface="Wingdings"/>
              </a:rPr>
              <a:t>y</a:t>
            </a:r>
            <a:r>
              <a:rPr lang="en-US" sz="1800" dirty="0">
                <a:sym typeface="Wingdings"/>
              </a:rPr>
              <a:t> </a:t>
            </a:r>
          </a:p>
          <a:p>
            <a:pPr indent="1588">
              <a:buNone/>
              <a:tabLst>
                <a:tab pos="1828800" algn="l"/>
              </a:tabLst>
            </a:pPr>
            <a:r>
              <a:rPr lang="en-US" sz="1800" dirty="0">
                <a:sym typeface="Wingdings"/>
              </a:rPr>
              <a:t>Arithmetic	÷   </a:t>
            </a:r>
            <a:r>
              <a:rPr lang="en-US" sz="1800" dirty="0">
                <a:latin typeface="Calibri"/>
                <a:sym typeface="Wingdings"/>
              </a:rPr>
              <a:t>─</a:t>
            </a:r>
            <a:r>
              <a:rPr lang="en-US" sz="1800" dirty="0">
                <a:sym typeface="Wingdings"/>
              </a:rPr>
              <a:t>   </a:t>
            </a:r>
            <a:r>
              <a:rPr lang="en-US" sz="1800" b="1" dirty="0">
                <a:sym typeface="Symbol"/>
              </a:rPr>
              <a:t></a:t>
            </a:r>
            <a:r>
              <a:rPr lang="en-US" sz="1800" dirty="0">
                <a:sym typeface="Symbol"/>
              </a:rPr>
              <a:t>   +</a:t>
            </a:r>
            <a:endParaRPr lang="en-US" sz="1800" dirty="0"/>
          </a:p>
          <a:p>
            <a:pPr>
              <a:buNone/>
              <a:tabLst>
                <a:tab pos="1828800" algn="l"/>
              </a:tabLst>
            </a:pPr>
            <a:r>
              <a:rPr lang="en-US" sz="1800" dirty="0"/>
              <a:t> </a:t>
            </a:r>
          </a:p>
        </p:txBody>
      </p:sp>
      <p:pic>
        <p:nvPicPr>
          <p:cNvPr id="2050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22523" cy="2352675"/>
          </a:xfrm>
          <a:prstGeom prst="rect">
            <a:avLst/>
          </a:prstGeom>
          <a:noFill/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0" y="1066800"/>
          <a:ext cx="3225801" cy="2219325"/>
        </p:xfrm>
        <a:graphic>
          <a:graphicData uri="http://schemas.openxmlformats.org/drawingml/2006/table">
            <a:tbl>
              <a:tblPr/>
              <a:tblGrid>
                <a:gridCol w="609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0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5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365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Stack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74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Last 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616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616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616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1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4038600"/>
            <a:ext cx="38862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enter the operands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into the stack, then operate on the top elements.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Instead of   5  +  2  =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type   5  ENTER  2  +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81400" y="2133601"/>
            <a:ext cx="304800" cy="1447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286000" y="2895601"/>
            <a:ext cx="2286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219200" y="2895601"/>
            <a:ext cx="685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AA6F7-D7A9-DF3E-8820-EA4BE657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20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shift keys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2209800" y="5105400"/>
            <a:ext cx="57912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(Unfortunately, they don’t light up on the real thing.)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3187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371600"/>
            <a:ext cx="3733800" cy="2359802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57150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04800" y="3962400"/>
            <a:ext cx="4572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+ 0 thru 9 sets number of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decimal places.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/>
              <a:t>f + . sets scientific notation.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95400" y="1752600"/>
            <a:ext cx="1524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867400" y="1752600"/>
            <a:ext cx="1524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D3E3A0-541D-4FCA-BA9D-92FF9C43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939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clearing registers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267200" y="1600200"/>
            <a:ext cx="4343400" cy="182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+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FIN clears the financial registers.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baseline="0" dirty="0"/>
              <a:t>f + REG clears the stack,</a:t>
            </a:r>
            <a:r>
              <a:rPr lang="en-US" sz="2000" dirty="0"/>
              <a:t> Last x and the financial registers.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600200" y="2819400"/>
            <a:ext cx="609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81000" y="3810000"/>
            <a:ext cx="3429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95400" y="1752600"/>
            <a:ext cx="1524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4DDAD8-38B3-3820-AFAA-E555DE01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587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entering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371600"/>
            <a:ext cx="3657600" cy="4260574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EEX allows you to type scientific notation. </a:t>
            </a:r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CHS changes the sign of an exponent or of a number </a:t>
            </a:r>
            <a:r>
              <a:rPr lang="en-US" sz="1800" i="1" dirty="0"/>
              <a:t>already</a:t>
            </a:r>
            <a:r>
              <a:rPr lang="en-US" sz="1800" dirty="0"/>
              <a:t> typed.</a:t>
            </a:r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i="1" dirty="0"/>
              <a:t>To get this	Type this</a:t>
            </a:r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-5	5 CHS</a:t>
            </a:r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2E6	2 EEX 6</a:t>
            </a:r>
          </a:p>
          <a:p>
            <a:pPr marL="0" indent="0">
              <a:buNone/>
              <a:tabLst>
                <a:tab pos="1828800" algn="l"/>
              </a:tabLst>
            </a:pPr>
            <a:r>
              <a:rPr lang="en-US" sz="1800" dirty="0"/>
              <a:t>-7E-3	7 CHS EEX 3 CHS</a:t>
            </a:r>
          </a:p>
          <a:p>
            <a:pPr marL="0" indent="0">
              <a:buNone/>
              <a:tabLst>
                <a:tab pos="1828800" algn="l"/>
              </a:tabLst>
            </a:pPr>
            <a:endParaRPr lang="en-US" sz="1800" dirty="0"/>
          </a:p>
        </p:txBody>
      </p:sp>
      <p:pic>
        <p:nvPicPr>
          <p:cNvPr id="2050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22523" cy="2352675"/>
          </a:xfrm>
          <a:prstGeom prst="rect">
            <a:avLst/>
          </a:prstGeom>
          <a:noFill/>
        </p:spPr>
      </p:pic>
      <p:sp>
        <p:nvSpPr>
          <p:cNvPr id="15" name="Rounded Rectangle 14"/>
          <p:cNvSpPr/>
          <p:nvPr/>
        </p:nvSpPr>
        <p:spPr>
          <a:xfrm>
            <a:off x="2286000" y="2209800"/>
            <a:ext cx="228600" cy="685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5EF80-7641-2446-26A3-13B9C5894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782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financial registers</a:t>
            </a:r>
          </a:p>
        </p:txBody>
      </p:sp>
      <p:pic>
        <p:nvPicPr>
          <p:cNvPr id="2050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22523" cy="2352675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048000" y="4114800"/>
            <a:ext cx="2514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number of periods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i</a:t>
            </a:r>
            <a:r>
              <a:rPr lang="en-US" dirty="0"/>
              <a:t> = interest rate as a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PV = present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PMT</a:t>
            </a:r>
            <a:r>
              <a:rPr lang="en-US" dirty="0"/>
              <a:t> = annuity amount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FV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future value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1600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Content Placeholder 2"/>
          <p:cNvSpPr txBox="1">
            <a:spLocks/>
          </p:cNvSpPr>
          <p:nvPr/>
        </p:nvSpPr>
        <p:spPr>
          <a:xfrm>
            <a:off x="5943600" y="4572000"/>
            <a:ext cx="2514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N1 thru N20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CF0 thru CF20  are for irregular cash flows, where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CF</a:t>
            </a:r>
            <a:r>
              <a:rPr kumimoji="0" lang="en-US" sz="1800" b="0" i="1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repeated N</a:t>
            </a:r>
            <a:r>
              <a:rPr kumimoji="0" lang="en-US" sz="18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times.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F8D456-C5D1-9E10-DF03-037C0834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600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/>
              <a:t>financial registers</a:t>
            </a:r>
          </a:p>
        </p:txBody>
      </p:sp>
      <p:pic>
        <p:nvPicPr>
          <p:cNvPr id="2050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22523" cy="2352675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295400" y="4267200"/>
            <a:ext cx="3657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Typing a number and pressing n, i, PV, PMT or FV </a:t>
            </a:r>
            <a:r>
              <a:rPr kumimoji="0" lang="en-US" sz="18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stores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that value.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/>
          </a:p>
          <a:p>
            <a:pPr lvl="0">
              <a:spcBef>
                <a:spcPct val="20000"/>
              </a:spcBef>
            </a:pPr>
            <a:r>
              <a:rPr lang="en-US" dirty="0"/>
              <a:t>Pressing n, i, PV, PMT or FV alone </a:t>
            </a:r>
            <a:r>
              <a:rPr kumimoji="0" lang="en-US" sz="18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calculates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value based on what’s in the other registers.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1600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9CABCE-3783-CC4A-4415-B7BABDA02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916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400" dirty="0"/>
              <a:t>example:  $1000 borrowed for 10 years</a:t>
            </a:r>
            <a:br>
              <a:rPr lang="en-US" sz="2400" dirty="0"/>
            </a:br>
            <a:r>
              <a:rPr lang="en-US" sz="2400" dirty="0"/>
              <a:t>at 6% per year, compounded annually.</a:t>
            </a:r>
          </a:p>
        </p:txBody>
      </p:sp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1371600" y="3886200"/>
          <a:ext cx="52578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27320" imgH="723600" progId="Equation.3">
                  <p:embed/>
                </p:oleObj>
              </mc:Choice>
              <mc:Fallback>
                <p:oleObj name="Equation" r:id="rId3" imgW="4927320" imgH="723600" progId="Equation.3">
                  <p:embed/>
                  <p:pic>
                    <p:nvPicPr>
                      <p:cNvPr id="942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886200"/>
                        <a:ext cx="52578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2057400" y="4876800"/>
          <a:ext cx="3213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13000" imgH="787320" progId="Equation.3">
                  <p:embed/>
                </p:oleObj>
              </mc:Choice>
              <mc:Fallback>
                <p:oleObj name="Equation" r:id="rId5" imgW="3213000" imgH="787320" progId="Equation.3">
                  <p:embed/>
                  <p:pic>
                    <p:nvPicPr>
                      <p:cNvPr id="942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76800"/>
                        <a:ext cx="32131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981200" y="2971800"/>
            <a:ext cx="533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81200" y="1524000"/>
            <a:ext cx="0" cy="14478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86000" y="25146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1      2      3     4      5     6      7      8      9     10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1981200"/>
            <a:ext cx="1416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$1,000</a:t>
            </a:r>
          </a:p>
          <a:p>
            <a:r>
              <a:rPr lang="en-US" sz="2400" dirty="0"/>
              <a:t>Borrowed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5800" y="2057400"/>
            <a:ext cx="721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Year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315200" y="2971800"/>
            <a:ext cx="0" cy="2438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391400" y="3886200"/>
            <a:ext cx="351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03F733-7285-C351-1953-3662A6306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51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example:  $1000 borrowed for 10 years at 6% per year.</a:t>
            </a:r>
          </a:p>
        </p:txBody>
      </p:sp>
      <p:pic>
        <p:nvPicPr>
          <p:cNvPr id="2050" name="Picture 2" descr="C:\Users\Nicole\UW\css371\Spring2015\Images\HP-12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22523" cy="2352675"/>
          </a:xfrm>
          <a:prstGeom prst="rect">
            <a:avLst/>
          </a:prstGeom>
          <a:noFill/>
        </p:spPr>
      </p:pic>
      <p:sp>
        <p:nvSpPr>
          <p:cNvPr id="14" name="Rounded Rectangle 13"/>
          <p:cNvSpPr/>
          <p:nvPr/>
        </p:nvSpPr>
        <p:spPr>
          <a:xfrm>
            <a:off x="609600" y="2133601"/>
            <a:ext cx="16002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?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1219200" y="4953000"/>
            <a:ext cx="350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2192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4478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1       2       3      4       5      6       7      8      9      10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86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43200" y="42672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724400" y="4953000"/>
            <a:ext cx="0" cy="1066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724400" y="5181600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514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Enter n, i and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FV.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752600" y="5181600"/>
            <a:ext cx="2438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The</a:t>
            </a:r>
            <a:r>
              <a:rPr lang="en-US" dirty="0"/>
              <a:t> result from the formula was $1,790.85.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What does the HP-12c say?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E597-2B1F-8B77-7A0D-35BEECFE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200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438400"/>
            <a:ext cx="5105400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But interest rates on loans in the US are stated as APRs.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12B46F-3219-CA77-1907-B9FFAF821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006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400" dirty="0"/>
              <a:t>example:  $1000 borrowed for 10 years at 6% </a:t>
            </a:r>
            <a:r>
              <a:rPr lang="en-US" sz="2400" b="1" i="1" dirty="0"/>
              <a:t>APR</a:t>
            </a:r>
            <a:endParaRPr lang="en-US" sz="2400" b="1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2971800" y="2514600"/>
            <a:ext cx="350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971800" y="16002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200400" y="22098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1       2       3      4       5      6       7      8      9      10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981200" y="16764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95800" y="18288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477000" y="2514600"/>
            <a:ext cx="0" cy="1066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477000" y="2743200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graphicFrame>
        <p:nvGraphicFramePr>
          <p:cNvPr id="95236" name="Object 4"/>
          <p:cNvGraphicFramePr>
            <a:graphicFrameLocks noChangeAspect="1"/>
          </p:cNvGraphicFramePr>
          <p:nvPr/>
        </p:nvGraphicFramePr>
        <p:xfrm>
          <a:off x="1574800" y="4851400"/>
          <a:ext cx="52197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219640" imgH="723600" progId="Equation.3">
                  <p:embed/>
                </p:oleObj>
              </mc:Choice>
              <mc:Fallback>
                <p:oleObj name="Equation" r:id="rId3" imgW="5219640" imgH="723600" progId="Equation.3">
                  <p:embed/>
                  <p:pic>
                    <p:nvPicPr>
                      <p:cNvPr id="952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4800" y="4851400"/>
                        <a:ext cx="52197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7" name="Object 5"/>
          <p:cNvGraphicFramePr>
            <a:graphicFrameLocks noChangeAspect="1"/>
          </p:cNvGraphicFramePr>
          <p:nvPr/>
        </p:nvGraphicFramePr>
        <p:xfrm>
          <a:off x="1397000" y="5689600"/>
          <a:ext cx="3213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13000" imgH="787320" progId="Equation.3">
                  <p:embed/>
                </p:oleObj>
              </mc:Choice>
              <mc:Fallback>
                <p:oleObj name="Equation" r:id="rId5" imgW="3213000" imgH="787320" progId="Equation.3">
                  <p:embed/>
                  <p:pic>
                    <p:nvPicPr>
                      <p:cNvPr id="952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5689600"/>
                        <a:ext cx="32131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1689100" y="2882900"/>
          <a:ext cx="3924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924000" imgH="812520" progId="Equation.3">
                  <p:embed/>
                </p:oleObj>
              </mc:Choice>
              <mc:Fallback>
                <p:oleObj name="Equation" r:id="rId7" imgW="3924000" imgH="812520" progId="Equation.3">
                  <p:embed/>
                  <p:pic>
                    <p:nvPicPr>
                      <p:cNvPr id="952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2882900"/>
                        <a:ext cx="3924300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1752600" y="3886200"/>
          <a:ext cx="1625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25400" imgH="723600" progId="Equation.3">
                  <p:embed/>
                </p:oleObj>
              </mc:Choice>
              <mc:Fallback>
                <p:oleObj name="Equation" r:id="rId9" imgW="1625400" imgH="72360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86200"/>
                        <a:ext cx="16256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A82CF0-20CE-DF83-0BAB-4682ECA2D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182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FV.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example:  $1000 borrowed for 10 years at 6% APR.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?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1219200" y="4953000"/>
            <a:ext cx="3505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12192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4478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1       2       3      4       5      6       7      8      9      10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86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43200" y="42672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724400" y="4953000"/>
            <a:ext cx="0" cy="1066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724400" y="5181600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752600" y="5181600"/>
            <a:ext cx="2438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The</a:t>
            </a:r>
            <a:r>
              <a:rPr lang="en-US" dirty="0"/>
              <a:t> result from the formula was $1,819.40.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What does the HP-12c say?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7B4960-2251-E111-63FA-0B3879BBB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294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438400"/>
            <a:ext cx="5105400" cy="1752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And most loans in the US require monthly payments.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935797-B2A9-3BB9-72EE-159DC0C6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1912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2400" dirty="0"/>
              <a:t>example:  $1000 borrowed for 10 years</a:t>
            </a:r>
            <a:br>
              <a:rPr lang="en-US" sz="2400" dirty="0"/>
            </a:br>
            <a:r>
              <a:rPr lang="en-US" sz="2400" dirty="0"/>
              <a:t>at 6% APR with monthly payments</a:t>
            </a:r>
            <a:endParaRPr lang="en-US" sz="2400" b="1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3124200" y="24384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124200" y="15240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276600" y="21336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120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33600" y="16002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91000" y="18288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0960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886200" y="2895600"/>
            <a:ext cx="19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payment?</a:t>
            </a:r>
          </a:p>
        </p:txBody>
      </p:sp>
      <p:graphicFrame>
        <p:nvGraphicFramePr>
          <p:cNvPr id="95238" name="Object 6"/>
          <p:cNvGraphicFramePr>
            <a:graphicFrameLocks noChangeAspect="1"/>
          </p:cNvGraphicFramePr>
          <p:nvPr/>
        </p:nvGraphicFramePr>
        <p:xfrm>
          <a:off x="3346450" y="3524250"/>
          <a:ext cx="927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27000" imgH="279360" progId="Equation.3">
                  <p:embed/>
                </p:oleObj>
              </mc:Choice>
              <mc:Fallback>
                <p:oleObj name="Equation" r:id="rId3" imgW="927000" imgH="279360" progId="Equation.3">
                  <p:embed/>
                  <p:pic>
                    <p:nvPicPr>
                      <p:cNvPr id="952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6450" y="3524250"/>
                        <a:ext cx="9271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5251450" y="3524250"/>
          <a:ext cx="939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39600" imgH="279360" progId="Equation.3">
                  <p:embed/>
                </p:oleObj>
              </mc:Choice>
              <mc:Fallback>
                <p:oleObj name="Equation" r:id="rId5" imgW="939600" imgH="279360" progId="Equation.3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3524250"/>
                        <a:ext cx="9398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>
            <a:off x="34290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7338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0386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3434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6482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9530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2578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2063750" y="4273550"/>
          <a:ext cx="5613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613120" imgH="927000" progId="Equation.3">
                  <p:embed/>
                </p:oleObj>
              </mc:Choice>
              <mc:Fallback>
                <p:oleObj name="Equation" r:id="rId7" imgW="5613120" imgH="927000" progId="Equation.3">
                  <p:embed/>
                  <p:pic>
                    <p:nvPicPr>
                      <p:cNvPr id="2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4273550"/>
                        <a:ext cx="56134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3111500" y="5537200"/>
          <a:ext cx="2654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54280" imgH="787320" progId="Equation.3">
                  <p:embed/>
                </p:oleObj>
              </mc:Choice>
              <mc:Fallback>
                <p:oleObj name="Equation" r:id="rId9" imgW="2654280" imgH="787320" progId="Equation.3">
                  <p:embed/>
                  <p:pic>
                    <p:nvPicPr>
                      <p:cNvPr id="2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0" y="5537200"/>
                        <a:ext cx="26543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9A954F-7BDC-6F31-1F90-13F77694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99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PMT.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400" dirty="0"/>
              <a:t>example:  $1000 borrowed for 10 years</a:t>
            </a:r>
            <a:br>
              <a:rPr lang="en-US" sz="2400" dirty="0"/>
            </a:br>
            <a:r>
              <a:rPr lang="en-US" sz="2400" dirty="0"/>
              <a:t>at 6% APR with monthly payments.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?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The</a:t>
            </a:r>
            <a:r>
              <a:rPr lang="en-US" dirty="0"/>
              <a:t> result from the formula was $11.10.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aseline="0" dirty="0"/>
              <a:t>What does the HP-12c say?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120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09800" y="5410200"/>
            <a:ext cx="19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21F8B0-93E3-9491-AE6A-F9FD45BB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29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using the 12x </a:t>
            </a:r>
            <a:r>
              <a:rPr lang="en-US" dirty="0">
                <a:sym typeface="Wingdings"/>
              </a:rPr>
              <a:t>function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 and PMT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Multiply times 12.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400" dirty="0"/>
              <a:t>example:  $1000 borrowed for 10 years</a:t>
            </a:r>
            <a:br>
              <a:rPr lang="en-US" sz="2400" dirty="0"/>
            </a:br>
            <a:r>
              <a:rPr lang="en-US" sz="2400" dirty="0"/>
              <a:t>with monthly payments of $12.  What’s the APR?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?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-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120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47800" y="5410200"/>
            <a:ext cx="24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$12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705F0-E6D8-25A8-A0D1-9BB2DA3B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269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owe $1000 at 29.99% APR.  If you make no payments, what will you owe a year from now?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1E753-2667-71C5-7973-3B11DE43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588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 and </a:t>
            </a:r>
            <a:r>
              <a:rPr lang="en-US" dirty="0" err="1"/>
              <a:t>i</a:t>
            </a:r>
            <a:r>
              <a:rPr lang="en-US" dirty="0"/>
              <a:t>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</a:t>
            </a:r>
            <a:r>
              <a:rPr lang="en-US" dirty="0"/>
              <a:t>FV.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/>
              <a:t>$1000 borrowed for 1 year at 29.99% APR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2.4992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?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3733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1      2      3     4      5     6      7     8    9    10    11    12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$1,000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181600" y="4953000"/>
            <a:ext cx="0" cy="990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981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029200" y="5943600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DC224-424C-4B45-003E-0BF3FF5C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119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Ten years ago, Acme Corporation financed a new warehouse in part with a mortgage for $500K for 20 years at 5%.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What’s their monthly mortgage payment?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4E150-89A9-441D-3B93-A3477C4F3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987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Ten years ago, Acme Corporation financed a new warehouse in part with a mortgage for $500K for 20 years at 5%.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What’s their monthly mortgage payment?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Hint:  Interest rates on loans in the US are stated as APRs.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F68FAF-CA02-BAA7-AC5F-9A8FDFAA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044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PMT.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400" dirty="0"/>
              <a:t>$500K borrowed for 20 years</a:t>
            </a:r>
            <a:br>
              <a:rPr lang="en-US" sz="2400" dirty="0"/>
            </a:br>
            <a:r>
              <a:rPr lang="en-US" sz="2400" dirty="0"/>
              <a:t>at 5% APR with monthly payments.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343401" y="1219200"/>
          <a:ext cx="4673601" cy="3019425"/>
        </p:xfrm>
        <a:graphic>
          <a:graphicData uri="http://schemas.openxmlformats.org/drawingml/2006/table">
            <a:tbl>
              <a:tblPr/>
              <a:tblGrid>
                <a:gridCol w="639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5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49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9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942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.41667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500000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?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$3,299.78/month.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240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$500K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09800" y="5410200"/>
            <a:ext cx="19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0287DB-D076-156D-B3B0-54D5A6CC8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312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Acme has just made their 120</a:t>
            </a:r>
            <a:r>
              <a:rPr lang="en-US" baseline="30000" dirty="0"/>
              <a:t>th</a:t>
            </a:r>
            <a:r>
              <a:rPr lang="en-US" dirty="0"/>
              <a:t> payment on the mortgage.  What is the remaining principal on the loan?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B9AB0-974E-EBF4-BABD-8EBCD294F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896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Acme has just made their 120</a:t>
            </a:r>
            <a:r>
              <a:rPr lang="en-US" baseline="30000" dirty="0"/>
              <a:t>th</a:t>
            </a:r>
            <a:r>
              <a:rPr lang="en-US" dirty="0"/>
              <a:t> payment on the mortgage.  What is the remaining principal on the loan?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Hint:  Acme has 10 years = 120 payments left and the interest rate is unchanged.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EE8A6-C5DF-6ED8-4300-965B275AF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078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PMT.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PV.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en-US" sz="2800" dirty="0"/>
              <a:t>rincipal remaining after 120</a:t>
            </a:r>
            <a:r>
              <a:rPr lang="en-US" sz="2800" baseline="30000" dirty="0"/>
              <a:t>th</a:t>
            </a:r>
            <a:r>
              <a:rPr lang="en-US" sz="2800" dirty="0"/>
              <a:t> payment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.41667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-3299.78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120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800" y="4343400"/>
            <a:ext cx="1061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Remaining</a:t>
            </a:r>
          </a:p>
          <a:p>
            <a:r>
              <a:rPr lang="en-US" sz="1600" dirty="0"/>
              <a:t>principal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95400" y="5410200"/>
            <a:ext cx="312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$3,299.78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33400" y="6019800"/>
            <a:ext cx="4343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Remaining principal 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$311,107.59.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0ABA25-8ED1-6FBC-BEF8-DD59C184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486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731263"/>
          </a:xfrm>
        </p:spPr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391400" cy="2941637"/>
          </a:xfrm>
        </p:spPr>
        <p:txBody>
          <a:bodyPr>
            <a:norm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en-US" dirty="0"/>
              <a:t>Ten years ago, Acme Corporation financed a new warehouse in part with a mortgage for $500K for 20 years at 5%.</a:t>
            </a:r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A year from now, Acme will have just made their 132</a:t>
            </a:r>
            <a:r>
              <a:rPr lang="en-US" baseline="30000" dirty="0"/>
              <a:t>nd</a:t>
            </a:r>
            <a:r>
              <a:rPr lang="en-US" dirty="0"/>
              <a:t> payment.  Between now and then, how much interest will Acme have paid?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8EBD0-E339-353C-AC00-91D1ADE41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571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752600"/>
            <a:ext cx="6934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After the 132</a:t>
            </a:r>
            <a:r>
              <a:rPr lang="en-US" baseline="30000" dirty="0"/>
              <a:t>nd</a:t>
            </a:r>
            <a:r>
              <a:rPr lang="en-US" dirty="0"/>
              <a:t> payment, Acme will have 240 – 132 = 108 payments left.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A197EA-5E0D-A5A8-A774-481527C05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282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PMT.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PV.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principal remaining after 132</a:t>
            </a:r>
            <a:r>
              <a:rPr lang="en-US" sz="2400" baseline="30000" dirty="0"/>
              <a:t>nd</a:t>
            </a:r>
            <a:r>
              <a:rPr lang="en-US" sz="2400" dirty="0"/>
              <a:t> payment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.41667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-3299.78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108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800" y="4343400"/>
            <a:ext cx="1061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Remaining</a:t>
            </a:r>
          </a:p>
          <a:p>
            <a:r>
              <a:rPr lang="en-US" sz="1600" dirty="0"/>
              <a:t>principal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95400" y="5410200"/>
            <a:ext cx="312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$3,299.78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33400" y="6019800"/>
            <a:ext cx="4343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Remaining principal 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$286,506.94.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A0C71-2016-4C4F-CD2D-3457EAF19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810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after 132</a:t>
            </a:r>
            <a:r>
              <a:rPr lang="en-US" sz="2400" baseline="30000" dirty="0"/>
              <a:t>nd</a:t>
            </a:r>
            <a:r>
              <a:rPr lang="en-US" sz="2400" dirty="0"/>
              <a:t> payment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6934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Remaining principal = $286,506.94</a:t>
            </a:r>
          </a:p>
          <a:p>
            <a:pPr>
              <a:buNone/>
            </a:pPr>
            <a:r>
              <a:rPr lang="en-US" dirty="0"/>
              <a:t>Amount of principal paid off in the year =</a:t>
            </a:r>
          </a:p>
          <a:p>
            <a:pPr>
              <a:buNone/>
            </a:pPr>
            <a:r>
              <a:rPr lang="en-US" dirty="0"/>
              <a:t>	Remaining principal after 120</a:t>
            </a:r>
            <a:r>
              <a:rPr lang="en-US" baseline="30000" dirty="0"/>
              <a:t>th</a:t>
            </a:r>
            <a:r>
              <a:rPr lang="en-US" dirty="0"/>
              <a:t> payment –</a:t>
            </a:r>
          </a:p>
          <a:p>
            <a:pPr>
              <a:buNone/>
            </a:pPr>
            <a:r>
              <a:rPr lang="en-US" dirty="0"/>
              <a:t>	Remaining principal after 132</a:t>
            </a:r>
            <a:r>
              <a:rPr lang="en-US" baseline="30000" dirty="0"/>
              <a:t>nd</a:t>
            </a:r>
            <a:r>
              <a:rPr lang="en-US" dirty="0"/>
              <a:t> payment</a:t>
            </a:r>
          </a:p>
          <a:p>
            <a:pPr>
              <a:buNone/>
            </a:pPr>
            <a:r>
              <a:rPr lang="en-US" dirty="0"/>
              <a:t>	= 311,107.59 – 286,506.94 = $24,600.65</a:t>
            </a:r>
          </a:p>
          <a:p>
            <a:pPr>
              <a:buNone/>
            </a:pPr>
            <a:r>
              <a:rPr lang="en-US" dirty="0"/>
              <a:t>Total of payments = 12 * 3299.78 = $39,597.36</a:t>
            </a:r>
          </a:p>
          <a:p>
            <a:pPr>
              <a:buNone/>
            </a:pPr>
            <a:r>
              <a:rPr lang="en-US" dirty="0"/>
              <a:t>Interest paid = Total payments – Principal paid off</a:t>
            </a:r>
          </a:p>
          <a:p>
            <a:pPr>
              <a:buNone/>
            </a:pPr>
            <a:r>
              <a:rPr lang="en-US" dirty="0"/>
              <a:t>	= 39,597.36 – 24,600.65 = $14,996.69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931B3-7442-588B-6CCE-E7423F5D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622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dirty="0"/>
              <a:t>amortization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FE29F5-8368-E9FF-EE6E-5CFD9E5CF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566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amortize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7162800" cy="4267200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en-US" dirty="0"/>
              <a:t>A term used in lending that means each payment will allocated to separate principal and interest amounts.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The allocation is calculated to the </a:t>
            </a:r>
            <a:r>
              <a:rPr lang="en-US" i="1" dirty="0"/>
              <a:t>nearest unit, usually a penny</a:t>
            </a:r>
            <a:r>
              <a:rPr lang="en-US" dirty="0"/>
              <a:t>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When the remaining principal goes to zero, the loan is </a:t>
            </a:r>
            <a:r>
              <a:rPr lang="en-US" i="1" dirty="0"/>
              <a:t>fully amortized</a:t>
            </a:r>
            <a:r>
              <a:rPr lang="en-US" dirty="0"/>
              <a:t>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Most commonly used in mortgage loans.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Typically presented as a table called an </a:t>
            </a:r>
            <a:r>
              <a:rPr lang="en-US" i="1" dirty="0"/>
              <a:t>amortization schedule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281A6-22CF-ABF5-43EA-712522D5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164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6324600"/>
            <a:ext cx="4648200" cy="30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hlinkClick r:id="rId3"/>
              </a:rPr>
              <a:t>https://www.wellsfargo.com/mortgage/tools/amortization/</a:t>
            </a:r>
            <a:endParaRPr lang="en-US" sz="1400" dirty="0"/>
          </a:p>
        </p:txBody>
      </p:sp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75409" y="228600"/>
            <a:ext cx="5621781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DEEC3D-F783-2E09-9BD1-8281E858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107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.41667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500000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-3299.78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Content Placeholder 2"/>
          <p:cNvSpPr txBox="1">
            <a:spLocks/>
          </p:cNvSpPr>
          <p:nvPr/>
        </p:nvSpPr>
        <p:spPr>
          <a:xfrm>
            <a:off x="5105400" y="4419600"/>
            <a:ext cx="34290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Clear the registers.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 PV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PMT, n 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 number of payments to amortize.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Press AMORT.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contains </a:t>
            </a:r>
            <a:r>
              <a:rPr lang="en-US" dirty="0"/>
              <a:t>interest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y contains principal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RCL PV to get principal remaining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RCL n to get number of payments amortized so far.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sz="2800" dirty="0"/>
              <a:t>mortization function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3400" y="2057401"/>
            <a:ext cx="381000" cy="2285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240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$500K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524000" y="5486400"/>
            <a:ext cx="30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$3,299.78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1295400" y="5943600"/>
            <a:ext cx="3505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much interest and principal has been paid by the 120th</a:t>
            </a:r>
            <a:r>
              <a:rPr lang="en-US" noProof="0" dirty="0"/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payment</a:t>
            </a:r>
            <a:r>
              <a:rPr lang="en-US" dirty="0"/>
              <a:t>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338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558BDD-B710-24EE-035E-D93D439CC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035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principal remaining after 120th payment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657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Slight difference between:</a:t>
            </a:r>
          </a:p>
          <a:p>
            <a:pPr marL="514350" indent="-514350">
              <a:buAutoNum type="arabicPeriod"/>
            </a:pPr>
            <a:r>
              <a:rPr lang="en-US" dirty="0"/>
              <a:t>PV of remaining payments = $311,107.59</a:t>
            </a:r>
          </a:p>
          <a:p>
            <a:pPr marL="514350" indent="-514350">
              <a:buAutoNum type="arabicPeriod"/>
            </a:pPr>
            <a:r>
              <a:rPr lang="en-US" dirty="0"/>
              <a:t>Amortized remaining principal = $311,107.41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Difference is because under amortization, amounts allocated to principal versus interest are calculated only to the </a:t>
            </a:r>
            <a:r>
              <a:rPr lang="en-US" i="1" dirty="0"/>
              <a:t>nearest penny</a:t>
            </a:r>
            <a:r>
              <a:rPr lang="en-US" dirty="0"/>
              <a:t> (or whatever digits of precision you’ve set via f-key.)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(A bank will care about this difference, I don’t.)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F18F2-E5B5-44F6-2B9A-AB59DCD5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9161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creating an amortization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391400" cy="4267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Because:</a:t>
            </a:r>
          </a:p>
          <a:p>
            <a:pPr marL="514350" indent="-514350">
              <a:buAutoNum type="arabicPeriod"/>
            </a:pPr>
            <a:r>
              <a:rPr lang="en-US" dirty="0"/>
              <a:t>Principal paid is subtracted from PV.</a:t>
            </a:r>
          </a:p>
          <a:p>
            <a:pPr marL="514350" indent="-514350">
              <a:buAutoNum type="arabicPeriod"/>
            </a:pPr>
            <a:r>
              <a:rPr lang="en-US" dirty="0"/>
              <a:t>Number of payments amortized added to n.</a:t>
            </a:r>
          </a:p>
          <a:p>
            <a:pPr marL="0" indent="0">
              <a:buNone/>
            </a:pPr>
            <a:r>
              <a:rPr lang="en-US" dirty="0"/>
              <a:t>The amortization function can be used to be used to amortize successive payments.</a:t>
            </a:r>
          </a:p>
          <a:p>
            <a:pPr marL="514350" indent="-514350">
              <a:buAutoNum type="arabicPeriod"/>
            </a:pPr>
            <a:r>
              <a:rPr lang="en-US" dirty="0"/>
              <a:t>PV always contains remaining principal.</a:t>
            </a:r>
          </a:p>
          <a:p>
            <a:pPr marL="514350" indent="-514350">
              <a:buAutoNum type="arabicPeriod"/>
            </a:pPr>
            <a:r>
              <a:rPr lang="en-US" dirty="0"/>
              <a:t>n always contains number of payment amortized so far.</a:t>
            </a:r>
          </a:p>
          <a:p>
            <a:pPr marL="514350" indent="-514350">
              <a:buAutoNum type="arabicPeriod"/>
            </a:pPr>
            <a:r>
              <a:rPr lang="en-US" dirty="0"/>
              <a:t>Works with loans that never fully amortize, e.g., because of a balloon payment at the end.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10C85-9840-672D-0D6F-924FC1D98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55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162800" cy="2438399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You’ve just bought a home with $400K, 30-year mortgage at 3% APR.</a:t>
            </a:r>
          </a:p>
          <a:p>
            <a:pPr marL="514350" indent="-514350">
              <a:buAutoNum type="arabicPeriod"/>
            </a:pPr>
            <a:r>
              <a:rPr lang="en-US" dirty="0"/>
              <a:t>What does the cash flow diagram look like?</a:t>
            </a:r>
          </a:p>
          <a:p>
            <a:pPr marL="514350" indent="-514350">
              <a:buAutoNum type="arabicPeriod"/>
            </a:pPr>
            <a:r>
              <a:rPr lang="en-US" dirty="0"/>
              <a:t>What is your monthly payment?</a:t>
            </a:r>
          </a:p>
          <a:p>
            <a:pPr marL="514350" indent="-514350">
              <a:buAutoNum type="arabicPeriod"/>
            </a:pPr>
            <a:r>
              <a:rPr lang="en-US" dirty="0"/>
              <a:t>Fill in this table for the first 3 years: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4191000"/>
          <a:ext cx="8381998" cy="1809750"/>
        </p:xfrm>
        <a:graphic>
          <a:graphicData uri="http://schemas.openxmlformats.org/drawingml/2006/table">
            <a:tbl>
              <a:tblPr/>
              <a:tblGrid>
                <a:gridCol w="9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Beginning principal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Principal paid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Interest paid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Ending principal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400,000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paid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2AB92-5E2C-5574-295A-C5A8E9C5F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994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i using the 12x and 12</a:t>
            </a:r>
            <a:r>
              <a:rPr lang="en-US" dirty="0">
                <a:sym typeface="Wingdings"/>
              </a:rPr>
              <a:t>÷ functions</a:t>
            </a:r>
            <a:r>
              <a:rPr lang="en-US" dirty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PV.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PMT.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r>
              <a:rPr lang="en-US" sz="2400" dirty="0"/>
              <a:t>$400K borrowed for 30 years</a:t>
            </a:r>
            <a:br>
              <a:rPr lang="en-US" sz="2400" dirty="0"/>
            </a:br>
            <a:r>
              <a:rPr lang="en-US" sz="2400" dirty="0"/>
              <a:t>at 3% APR with monthly payments.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2133601"/>
            <a:ext cx="6096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?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$</a:t>
            </a:r>
            <a:r>
              <a:rPr lang="en-US" dirty="0"/>
              <a:t>1,686.42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/month.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360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$400K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09800" y="5410200"/>
            <a:ext cx="19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payment?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600200" y="2133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54731-6356-2075-5E51-829B9A35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4312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Set n = 0.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12 payments to amortize.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Press AMORT.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x contains interest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y contains principal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RCL PV to get principal remaining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/>
              <a:t>amortize first year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1686.42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360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$400K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24000" y="5410200"/>
            <a:ext cx="30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$1,686.42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sp>
        <p:nvSpPr>
          <p:cNvPr id="35" name="Rounded Rectangle 34"/>
          <p:cNvSpPr/>
          <p:nvPr/>
        </p:nvSpPr>
        <p:spPr>
          <a:xfrm>
            <a:off x="533400" y="2057401"/>
            <a:ext cx="381000" cy="2285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Interest paid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 $11,885.80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Principal paid = $8,351.24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Principal remaining = $391,648.76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8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FA30B5-8239-558A-A49D-94B53F1DB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56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12 payments to amortize.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Press AMORT.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x contains interest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y contains principal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RCL PV to get principal remaining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dirty="0"/>
              <a:t>amortize second year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391648.76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1686.42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360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$400K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24000" y="5410200"/>
            <a:ext cx="30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$1,686.42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sp>
        <p:nvSpPr>
          <p:cNvPr id="35" name="Rounded Rectangle 34"/>
          <p:cNvSpPr/>
          <p:nvPr/>
        </p:nvSpPr>
        <p:spPr>
          <a:xfrm>
            <a:off x="533400" y="2057401"/>
            <a:ext cx="381000" cy="2285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Interest paid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 $11,631.78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Principal paid = $8,605.26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Principal remaining = $383,043.50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8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D3C259-73AB-8B20-6CD5-C62630AB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517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12 payments to amortize.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Press AMORT.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x contains interest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y contains principal paid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RCL PV to get principal remaining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sz="2800" dirty="0"/>
              <a:t>mortize third year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.41667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383043.50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1686.42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1447800" y="49530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447800" y="403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600200" y="46482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360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1148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$400K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43434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19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524000" y="5410200"/>
            <a:ext cx="30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$1,686.42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752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057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3622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670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718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766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581400" y="49530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 descr="C:\Users\Nicole\UW\css371\Spring2015\Images\HP-12c-F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4" cy="2362200"/>
          </a:xfrm>
          <a:prstGeom prst="rect">
            <a:avLst/>
          </a:prstGeom>
          <a:noFill/>
        </p:spPr>
      </p:pic>
      <p:sp>
        <p:nvSpPr>
          <p:cNvPr id="35" name="Rounded Rectangle 34"/>
          <p:cNvSpPr/>
          <p:nvPr/>
        </p:nvSpPr>
        <p:spPr>
          <a:xfrm>
            <a:off x="533400" y="2057401"/>
            <a:ext cx="381000" cy="2285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914400" y="32766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90600" y="5867400"/>
            <a:ext cx="39624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Interest paid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 $11,370.04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Principal paid = $8,867.00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Principal remaining = $374,176.50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8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F1D2F6-FFEE-2497-438D-1EBEDCCFC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4356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2362199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You’ve just bought a home with $400K, 30-year mortgage at 3% APR.</a:t>
            </a:r>
          </a:p>
          <a:p>
            <a:pPr marL="514350" indent="-514350">
              <a:buAutoNum type="arabicPeriod"/>
            </a:pPr>
            <a:r>
              <a:rPr lang="en-US" dirty="0"/>
              <a:t>What does the cash flow diagram look like?</a:t>
            </a:r>
          </a:p>
          <a:p>
            <a:pPr marL="514350" indent="-514350">
              <a:buAutoNum type="arabicPeriod"/>
            </a:pPr>
            <a:r>
              <a:rPr lang="en-US" dirty="0"/>
              <a:t>What is your monthly payment? </a:t>
            </a:r>
            <a:r>
              <a:rPr lang="en-US" b="1" dirty="0">
                <a:solidFill>
                  <a:srgbClr val="FF0000"/>
                </a:solidFill>
              </a:rPr>
              <a:t>$1,686.42</a:t>
            </a:r>
          </a:p>
          <a:p>
            <a:pPr marL="514350" indent="-514350">
              <a:buAutoNum type="arabicPeriod"/>
            </a:pPr>
            <a:r>
              <a:rPr lang="en-US" dirty="0"/>
              <a:t>Fill in this table for the first 3 years: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4191000"/>
          <a:ext cx="8381998" cy="1809750"/>
        </p:xfrm>
        <a:graphic>
          <a:graphicData uri="http://schemas.openxmlformats.org/drawingml/2006/table">
            <a:tbl>
              <a:tblPr/>
              <a:tblGrid>
                <a:gridCol w="9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97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Year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Beginning principal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Principal paid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Interest paid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Ending principal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400,000</a:t>
                      </a: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8,351.24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11,885.80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391,648.76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391,648.76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8,605.26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11,631.78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383,043.50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383,043.50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8,867.00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11,370.04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374,176.50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paid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25,823.50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34,887.62</a:t>
                      </a: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765" marR="5765" marT="57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34000" y="24384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5334000" y="15240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0" y="21336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      2      3     4      5     6      7      …      360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1600200"/>
            <a:ext cx="1010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$400K</a:t>
            </a:r>
          </a:p>
          <a:p>
            <a:r>
              <a:rPr lang="en-US" sz="1600" dirty="0"/>
              <a:t>Borrowed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28800"/>
            <a:ext cx="7502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Month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3058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10200" y="2895600"/>
            <a:ext cx="30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Monthly payment = $1,686.42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6388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9436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2484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5532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580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1628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467600" y="24384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166C93A-0851-0C56-BB2D-8DB46DDE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97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escrow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467600" cy="4114800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2000"/>
              </a:spcBef>
              <a:buNone/>
            </a:pPr>
            <a:r>
              <a:rPr lang="en-US" dirty="0"/>
              <a:t>Usually when you get a mortgage, your payment will be more than principal + interest.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Usually, the bank will want you to </a:t>
            </a:r>
            <a:r>
              <a:rPr lang="en-US" i="1" dirty="0"/>
              <a:t>escrow</a:t>
            </a:r>
            <a:r>
              <a:rPr lang="en-US" dirty="0"/>
              <a:t> fire insurance and property tax payments.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You pay an amount each month estimated to cover insurance and tax.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The mortgage company then makes those payments.</a:t>
            </a:r>
          </a:p>
          <a:p>
            <a:pPr marL="0" indent="0">
              <a:spcBef>
                <a:spcPts val="2000"/>
              </a:spcBef>
              <a:buNone/>
            </a:pPr>
            <a:r>
              <a:rPr lang="en-US" dirty="0"/>
              <a:t>This way, the mortgage company knows for sure that the payments got made.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2FFCA-CDCB-DFE2-5F66-13DF72FD2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266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76400"/>
            <a:ext cx="6781800" cy="3352800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en-US" dirty="0"/>
              <a:t>Interest rates on investments are different than interest rates on loans.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Loans are stated as APRs and are compounded monthly.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dirty="0"/>
              <a:t>Investors normally use annual compounding when evaluating an investment.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2CA5F-61EB-66D1-540B-2CD1BE2C1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137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sinking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4267200"/>
            <a:ext cx="5410200" cy="20574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Annuities that you pay into to get a future return are call sinking funds.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example would be a regular savings plan.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Annuity payments are at the </a:t>
            </a:r>
            <a:r>
              <a:rPr lang="en-US" b="1" i="1" dirty="0"/>
              <a:t>beginning</a:t>
            </a:r>
            <a:r>
              <a:rPr lang="en-US" dirty="0"/>
              <a:t> of the period, not the end.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90800" y="29718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743200" y="1524000"/>
            <a:ext cx="3581400" cy="2548354"/>
            <a:chOff x="2743200" y="1524000"/>
            <a:chExt cx="3581400" cy="254835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743200" y="3276600"/>
              <a:ext cx="3124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5867400" y="1524000"/>
              <a:ext cx="0" cy="17526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810000" y="2667000"/>
              <a:ext cx="5418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Year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45720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6576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3528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39624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2672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30480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432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191000" y="3733800"/>
              <a:ext cx="5004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$2K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67200" y="1676400"/>
              <a:ext cx="12257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Future value</a:t>
              </a:r>
            </a:p>
            <a:p>
              <a:r>
                <a:rPr lang="en-US" sz="1600" dirty="0"/>
                <a:t>at 10%?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24400" y="2971800"/>
              <a:ext cx="1600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7      8     9     10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48768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51816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486400" y="32766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BE19E3B-DDEE-FB4D-6054-92062355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256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Set in BEGIN mode.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and </a:t>
            </a:r>
            <a:r>
              <a:rPr lang="en-US" dirty="0" err="1"/>
              <a:t>i</a:t>
            </a:r>
            <a:r>
              <a:rPr lang="en-US" dirty="0"/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FV.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sinking fund at 10%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47800" y="1752600"/>
            <a:ext cx="457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-2K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590800" y="22098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62000" y="4038600"/>
            <a:ext cx="3810000" cy="2548354"/>
            <a:chOff x="762000" y="4038600"/>
            <a:chExt cx="3810000" cy="2548354"/>
          </a:xfrm>
        </p:grpSpPr>
        <p:sp>
          <p:nvSpPr>
            <p:cNvPr id="34" name="TextBox 33"/>
            <p:cNvSpPr txBox="1"/>
            <p:nvPr/>
          </p:nvSpPr>
          <p:spPr>
            <a:xfrm>
              <a:off x="762000" y="5486400"/>
              <a:ext cx="381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 0     1      2      3     4      5     6  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00" y="5791200"/>
              <a:ext cx="3124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4038600" y="4038600"/>
              <a:ext cx="0" cy="1752600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981200" y="5181600"/>
              <a:ext cx="5418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Year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27432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18288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5240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21336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24384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12192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9144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2362200" y="6248400"/>
              <a:ext cx="5004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$2K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66800" y="4191000"/>
              <a:ext cx="2514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Future value at 10%?</a:t>
              </a:r>
            </a:p>
            <a:p>
              <a:r>
                <a:rPr lang="en-US" sz="1600" dirty="0"/>
                <a:t>Should be  $35,062.33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895600" y="5486400"/>
              <a:ext cx="1600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7      8     9     10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30480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33528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3657600" y="5791200"/>
              <a:ext cx="0" cy="381000"/>
            </a:xfrm>
            <a:prstGeom prst="straightConnector1">
              <a:avLst/>
            </a:prstGeom>
            <a:ln w="508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8DBB7-AC59-E151-BB3F-1BDD3D44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131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Net present value (NPV)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1"/>
            <a:ext cx="7696200" cy="609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Net sum of all the discounted inflows and outflows.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43200" y="3124200"/>
          <a:ext cx="29210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20680" imgH="990360" progId="Equation.3">
                  <p:embed/>
                </p:oleObj>
              </mc:Choice>
              <mc:Fallback>
                <p:oleObj name="Equation" r:id="rId3" imgW="2920680" imgH="99036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124200"/>
                        <a:ext cx="29210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4648200"/>
            <a:ext cx="73914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Could be either positive or negative.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the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 rate of return (IRR)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 NPV is zero.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01CBD-84F4-2EFD-901B-45C898247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0346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2600" y="3429000"/>
            <a:ext cx="10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At 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7000" y="17526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0     1      2      3     4      5     6      7     8     9 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2057400"/>
            <a:ext cx="3124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819400" y="2057400"/>
            <a:ext cx="0" cy="10668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86200" y="14478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943600" y="381000"/>
            <a:ext cx="0" cy="1676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33600" y="23622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$10K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24400" y="609600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$17,908.49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20574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57200" y="381000"/>
            <a:ext cx="38862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 this possible investment.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3276600" y="3352800"/>
          <a:ext cx="4432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431960" imgH="838080" progId="Equation.3">
                  <p:embed/>
                </p:oleObj>
              </mc:Choice>
              <mc:Fallback>
                <p:oleObj name="Equation" r:id="rId3" imgW="4431960" imgH="838080" progId="Equation.3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352800"/>
                        <a:ext cx="4432300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2971800" y="4343400"/>
          <a:ext cx="5232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32240" imgH="342720" progId="Equation.3">
                  <p:embed/>
                </p:oleObj>
              </mc:Choice>
              <mc:Fallback>
                <p:oleObj name="Equation" r:id="rId5" imgW="5232240" imgH="342720" progId="Equation.3">
                  <p:embed/>
                  <p:pic>
                    <p:nvPicPr>
                      <p:cNvPr id="32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343400"/>
                        <a:ext cx="52324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524000" y="4876800"/>
            <a:ext cx="39582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Similarly,</a:t>
            </a:r>
          </a:p>
          <a:p>
            <a:pPr marL="342900" indent="-342900"/>
            <a:r>
              <a:rPr lang="en-US" sz="2400" dirty="0"/>
              <a:t>	At 5%	NPV = $994.26</a:t>
            </a:r>
          </a:p>
          <a:p>
            <a:pPr marL="342900" indent="-342900"/>
            <a:r>
              <a:rPr lang="en-US" sz="2400" dirty="0"/>
              <a:t>	At 7%	NPV = -$896.23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14F09C-E110-10A3-E13F-A5FD2C4C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684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dirty="0"/>
              <a:t>calculating IRR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68563"/>
            <a:ext cx="8229600" cy="3048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Calculate NPV at interest rates expected to be above and below the actual IRR, then interpolate.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a calculator or a spreadsheet that provides an IRR function.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6FB91-636F-7E22-86D5-4771D316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764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Simple interpolation</a:t>
            </a:r>
            <a:br>
              <a:rPr lang="en-US" sz="2400" dirty="0"/>
            </a:br>
            <a:r>
              <a:rPr lang="en-US" sz="2400" dirty="0"/>
              <a:t>Approximating with a straight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676401"/>
            <a:ext cx="4495800" cy="6095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Choose the points on either side of the point you’d like to estimate.</a:t>
            </a:r>
          </a:p>
        </p:txBody>
      </p:sp>
      <p:pic>
        <p:nvPicPr>
          <p:cNvPr id="53250" name="Picture 2" descr="https://upload.wikimedia.org/wikipedia/commons/thumb/d/dd/LinearInterpolation.svg/1024px-LinearInterpolatio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05000"/>
            <a:ext cx="2362200" cy="2362200"/>
          </a:xfrm>
          <a:prstGeom prst="rect">
            <a:avLst/>
          </a:prstGeom>
          <a:noFill/>
        </p:spPr>
      </p:pic>
      <p:graphicFrame>
        <p:nvGraphicFramePr>
          <p:cNvPr id="53253" name="Object 5"/>
          <p:cNvGraphicFramePr>
            <a:graphicFrameLocks noChangeAspect="1"/>
          </p:cNvGraphicFramePr>
          <p:nvPr/>
        </p:nvGraphicFramePr>
        <p:xfrm>
          <a:off x="4495800" y="2514600"/>
          <a:ext cx="153511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680" imgH="393480" progId="Equation.3">
                  <p:embed/>
                </p:oleObj>
              </mc:Choice>
              <mc:Fallback>
                <p:oleObj name="Equation" r:id="rId4" imgW="1066680" imgH="393480" progId="Equation.3">
                  <p:embed/>
                  <p:pic>
                    <p:nvPicPr>
                      <p:cNvPr id="532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514600"/>
                        <a:ext cx="1535113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6019800"/>
            <a:ext cx="7315200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ts val="1500"/>
              </a:spcBef>
            </a:pPr>
            <a:r>
              <a:rPr lang="en-US" sz="1600" i="1" dirty="0"/>
              <a:t>Image source: </a:t>
            </a:r>
            <a:r>
              <a:rPr lang="en-US" sz="1600" i="1" dirty="0">
                <a:hlinkClick r:id="rId6"/>
              </a:rPr>
              <a:t>https://en.wikipedia.org/wiki/File:LinearInterpolation.svg</a:t>
            </a:r>
            <a:endParaRPr lang="en-US" sz="1600" i="1" dirty="0"/>
          </a:p>
          <a:p>
            <a:pPr lvl="0" algn="ctr">
              <a:spcBef>
                <a:spcPts val="1500"/>
              </a:spcBef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4910138" y="3706813"/>
          <a:ext cx="250666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39880" imgH="431640" progId="Equation.3">
                  <p:embed/>
                </p:oleObj>
              </mc:Choice>
              <mc:Fallback>
                <p:oleObj name="Equation" r:id="rId7" imgW="1739880" imgH="431640" progId="Equation.3">
                  <p:embed/>
                  <p:pic>
                    <p:nvPicPr>
                      <p:cNvPr id="532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138" y="3706813"/>
                        <a:ext cx="2506662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4953000" y="4800600"/>
          <a:ext cx="2489200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26920" imgH="457200" progId="Equation.3">
                  <p:embed/>
                </p:oleObj>
              </mc:Choice>
              <mc:Fallback>
                <p:oleObj name="Equation" r:id="rId9" imgW="1726920" imgH="457200" progId="Equation.3">
                  <p:embed/>
                  <p:pic>
                    <p:nvPicPr>
                      <p:cNvPr id="5325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800600"/>
                        <a:ext cx="2489200" cy="658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3429000"/>
            <a:ext cx="2438400" cy="380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/>
              <a:t>Given the desired x: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573462" y="4513262"/>
            <a:ext cx="2438400" cy="380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/>
              <a:t>Given the desired y: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C316E-7883-40C7-DD92-FE9449F30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5790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295400"/>
            <a:ext cx="19050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x = interest rate</a:t>
            </a:r>
          </a:p>
          <a:p>
            <a:pPr marL="0" indent="0">
              <a:buNone/>
            </a:pPr>
            <a:r>
              <a:rPr lang="en-US" sz="2000" dirty="0"/>
              <a:t>x0 = 5%</a:t>
            </a:r>
          </a:p>
          <a:p>
            <a:pPr marL="0" indent="0">
              <a:buNone/>
            </a:pPr>
            <a:r>
              <a:rPr lang="en-US" sz="2000" dirty="0"/>
              <a:t>x1 = 7%</a:t>
            </a:r>
          </a:p>
        </p:txBody>
      </p:sp>
      <p:graphicFrame>
        <p:nvGraphicFramePr>
          <p:cNvPr id="321538" name="Object 2"/>
          <p:cNvGraphicFramePr>
            <a:graphicFrameLocks noChangeAspect="1"/>
          </p:cNvGraphicFramePr>
          <p:nvPr/>
        </p:nvGraphicFramePr>
        <p:xfrm>
          <a:off x="3657600" y="3886200"/>
          <a:ext cx="5126459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57320" imgH="431640" progId="Equation.3">
                  <p:embed/>
                </p:oleObj>
              </mc:Choice>
              <mc:Fallback>
                <p:oleObj name="Equation" r:id="rId3" imgW="2857320" imgH="431640" progId="Equation.3">
                  <p:embed/>
                  <p:pic>
                    <p:nvPicPr>
                      <p:cNvPr id="3215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886200"/>
                        <a:ext cx="5126459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https://upload.wikimedia.org/wikipedia/commons/thumb/d/dd/LinearInterpolation.svg/1024px-LinearInterpolation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905000"/>
            <a:ext cx="2362200" cy="2362200"/>
          </a:xfrm>
          <a:prstGeom prst="rect">
            <a:avLst/>
          </a:prstGeom>
          <a:noFill/>
        </p:spPr>
      </p:pic>
      <p:graphicFrame>
        <p:nvGraphicFramePr>
          <p:cNvPr id="321540" name="Object 4"/>
          <p:cNvGraphicFramePr>
            <a:graphicFrameLocks noChangeAspect="1"/>
          </p:cNvGraphicFramePr>
          <p:nvPr/>
        </p:nvGraphicFramePr>
        <p:xfrm>
          <a:off x="3657600" y="3048000"/>
          <a:ext cx="306501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6920" imgH="457200" progId="Equation.3">
                  <p:embed/>
                </p:oleObj>
              </mc:Choice>
              <mc:Fallback>
                <p:oleObj name="Equation" r:id="rId6" imgW="1726920" imgH="457200" progId="Equation.3">
                  <p:embed/>
                  <p:pic>
                    <p:nvPicPr>
                      <p:cNvPr id="3215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048000"/>
                        <a:ext cx="306501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4572000"/>
            <a:ext cx="25908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98513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5%	NPV = $994.26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98513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7%	NPV = -$896.23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96000" y="1295400"/>
            <a:ext cx="16002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= NPV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y0 =994.26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y1 = -896.23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581400" y="2514600"/>
            <a:ext cx="4953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 the x (interest rate) at which y (NPV) = 0</a:t>
            </a:r>
          </a:p>
        </p:txBody>
      </p:sp>
      <p:graphicFrame>
        <p:nvGraphicFramePr>
          <p:cNvPr id="321543" name="Object 7"/>
          <p:cNvGraphicFramePr>
            <a:graphicFrameLocks noChangeAspect="1"/>
          </p:cNvGraphicFramePr>
          <p:nvPr/>
        </p:nvGraphicFramePr>
        <p:xfrm>
          <a:off x="3657600" y="4724400"/>
          <a:ext cx="4876800" cy="75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92080" imgH="419040" progId="Equation.3">
                  <p:embed/>
                </p:oleObj>
              </mc:Choice>
              <mc:Fallback>
                <p:oleObj name="Equation" r:id="rId8" imgW="2692080" imgH="419040" progId="Equation.3">
                  <p:embed/>
                  <p:pic>
                    <p:nvPicPr>
                      <p:cNvPr id="3215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724400"/>
                        <a:ext cx="4876800" cy="75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44" name="Object 8"/>
          <p:cNvGraphicFramePr>
            <a:graphicFrameLocks noChangeAspect="1"/>
          </p:cNvGraphicFramePr>
          <p:nvPr/>
        </p:nvGraphicFramePr>
        <p:xfrm>
          <a:off x="3581400" y="5791200"/>
          <a:ext cx="4267200" cy="7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25680" imgH="431640" progId="Equation.3">
                  <p:embed/>
                </p:oleObj>
              </mc:Choice>
              <mc:Fallback>
                <p:oleObj name="Equation" r:id="rId10" imgW="2425680" imgH="431640" progId="Equation.3">
                  <p:embed/>
                  <p:pic>
                    <p:nvPicPr>
                      <p:cNvPr id="3215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791200"/>
                        <a:ext cx="4267200" cy="76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0978F-A6F7-2B87-C194-AA15D2A5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0710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iteration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295400"/>
            <a:ext cx="22098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x = interest rate</a:t>
            </a:r>
          </a:p>
          <a:p>
            <a:pPr marL="0" indent="0">
              <a:buNone/>
            </a:pPr>
            <a:r>
              <a:rPr lang="en-US" sz="2000" dirty="0"/>
              <a:t>x0 = 5%</a:t>
            </a:r>
          </a:p>
          <a:p>
            <a:pPr marL="0" indent="0">
              <a:buNone/>
            </a:pPr>
            <a:r>
              <a:rPr lang="en-US" sz="2000" dirty="0"/>
              <a:t>x1 = 6.0518954%</a:t>
            </a:r>
          </a:p>
        </p:txBody>
      </p:sp>
      <p:graphicFrame>
        <p:nvGraphicFramePr>
          <p:cNvPr id="321538" name="Object 2"/>
          <p:cNvGraphicFramePr>
            <a:graphicFrameLocks noChangeAspect="1"/>
          </p:cNvGraphicFramePr>
          <p:nvPr/>
        </p:nvGraphicFramePr>
        <p:xfrm>
          <a:off x="2895600" y="3962400"/>
          <a:ext cx="6021388" cy="728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68680" imgH="431640" progId="Equation.3">
                  <p:embed/>
                </p:oleObj>
              </mc:Choice>
              <mc:Fallback>
                <p:oleObj name="Equation" r:id="rId3" imgW="3568680" imgH="431640" progId="Equation.3">
                  <p:embed/>
                  <p:pic>
                    <p:nvPicPr>
                      <p:cNvPr id="32153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962400"/>
                        <a:ext cx="6021388" cy="7285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https://upload.wikimedia.org/wikipedia/commons/thumb/d/dd/LinearInterpolation.svg/1024px-LinearInterpolation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1905000"/>
            <a:ext cx="2362200" cy="2362200"/>
          </a:xfrm>
          <a:prstGeom prst="rect">
            <a:avLst/>
          </a:prstGeom>
          <a:noFill/>
        </p:spPr>
      </p:pic>
      <p:graphicFrame>
        <p:nvGraphicFramePr>
          <p:cNvPr id="321540" name="Object 4"/>
          <p:cNvGraphicFramePr>
            <a:graphicFrameLocks noChangeAspect="1"/>
          </p:cNvGraphicFramePr>
          <p:nvPr/>
        </p:nvGraphicFramePr>
        <p:xfrm>
          <a:off x="3657600" y="3048000"/>
          <a:ext cx="306501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6920" imgH="457200" progId="Equation.3">
                  <p:embed/>
                </p:oleObj>
              </mc:Choice>
              <mc:Fallback>
                <p:oleObj name="Equation" r:id="rId6" imgW="1726920" imgH="457200" progId="Equation.3">
                  <p:embed/>
                  <p:pic>
                    <p:nvPicPr>
                      <p:cNvPr id="3215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048000"/>
                        <a:ext cx="306501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4572000"/>
            <a:ext cx="2514600" cy="1219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98513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5%	NPV = $994.26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98513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6.051854%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798513" algn="l"/>
              </a:tabLst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NPV = -$48.780528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96000" y="1295400"/>
            <a:ext cx="21336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= NPV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y0 =994.26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y1 = -48.780528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581400" y="2514600"/>
            <a:ext cx="4953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 the x (interest rate) at which y (NPV) = 0</a:t>
            </a:r>
          </a:p>
        </p:txBody>
      </p:sp>
      <p:graphicFrame>
        <p:nvGraphicFramePr>
          <p:cNvPr id="321543" name="Object 7"/>
          <p:cNvGraphicFramePr>
            <a:graphicFrameLocks noChangeAspect="1"/>
          </p:cNvGraphicFramePr>
          <p:nvPr/>
        </p:nvGraphicFramePr>
        <p:xfrm>
          <a:off x="3668713" y="4724400"/>
          <a:ext cx="4854575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79480" imgH="419040" progId="Equation.3">
                  <p:embed/>
                </p:oleObj>
              </mc:Choice>
              <mc:Fallback>
                <p:oleObj name="Equation" r:id="rId8" imgW="2679480" imgH="419040" progId="Equation.3">
                  <p:embed/>
                  <p:pic>
                    <p:nvPicPr>
                      <p:cNvPr id="3215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8713" y="4724400"/>
                        <a:ext cx="4854575" cy="758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44" name="Object 8"/>
          <p:cNvGraphicFramePr>
            <a:graphicFrameLocks noChangeAspect="1"/>
          </p:cNvGraphicFramePr>
          <p:nvPr/>
        </p:nvGraphicFramePr>
        <p:xfrm>
          <a:off x="3592513" y="5791200"/>
          <a:ext cx="424497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12720" imgH="431640" progId="Equation.3">
                  <p:embed/>
                </p:oleObj>
              </mc:Choice>
              <mc:Fallback>
                <p:oleObj name="Equation" r:id="rId10" imgW="2412720" imgH="431640" progId="Equation.3">
                  <p:embed/>
                  <p:pic>
                    <p:nvPicPr>
                      <p:cNvPr id="3215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3" y="5791200"/>
                        <a:ext cx="4244975" cy="760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6E06A-6BDE-9457-6457-B162C3FD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9567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hurdle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620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a consumer, the cost of funds is whatever interest rate they’re paying on debt.</a:t>
            </a:r>
          </a:p>
          <a:p>
            <a:pPr marL="0" indent="0">
              <a:buNone/>
            </a:pPr>
            <a:r>
              <a:rPr lang="en-US" dirty="0"/>
              <a:t>But big corporations will often establish </a:t>
            </a:r>
            <a:r>
              <a:rPr lang="en-US" b="1" i="1" dirty="0"/>
              <a:t>hurdle rates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A hurdle rate is the minimum expected IRR the corporation expects from projects it will fund.</a:t>
            </a:r>
          </a:p>
          <a:p>
            <a:pPr marL="0" indent="0">
              <a:buNone/>
            </a:pPr>
            <a:r>
              <a:rPr lang="en-US" dirty="0"/>
              <a:t>Hurdle rates are intended to be related to the firm’s cost of capital, overall risk and other factors.</a:t>
            </a:r>
          </a:p>
          <a:p>
            <a:pPr marL="0" indent="0">
              <a:buNone/>
            </a:pPr>
            <a:r>
              <a:rPr lang="en-US" dirty="0"/>
              <a:t>A typical corporate hurdle rate is 12% but could be 30% or higher.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BE9E0-8216-C5EB-4D9D-A8FA854D7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2326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90800" y="44958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irregular cash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8381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When the cash flows in/out aren’t uniform like an annuity, it’s called an irregular cash flow.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743200" y="4800600"/>
            <a:ext cx="3124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867400" y="3048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10000" y="41910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572000" y="4800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57600" y="4800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52800" y="4800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953000" y="4191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962400" y="4800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267200" y="4800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048000" y="4800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743200" y="4800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257800" y="4191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562600" y="3048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667000" y="60198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$10K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10000" y="52578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76800" y="38100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$3K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10200" y="27432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$20K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00600" y="48006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7      8     9     10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600200" y="3276600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this a good deal?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88D7A-C2C6-D261-47A3-528CC85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00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Content Placeholder 35"/>
          <p:cNvGraphicFramePr>
            <a:graphicFrameLocks noGrp="1"/>
          </p:cNvGraphicFramePr>
          <p:nvPr>
            <p:ph idx="1"/>
          </p:nvPr>
        </p:nvGraphicFramePr>
        <p:xfrm>
          <a:off x="5105400" y="990600"/>
          <a:ext cx="3733800" cy="2438402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7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</a:t>
                      </a:r>
                      <a:r>
                        <a:rPr lang="en-US" sz="2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r>
                        <a:rPr lang="en-US" sz="2400" b="0" i="0" u="none" strike="noStrike" baseline="-2500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-10,000.00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-10,000.00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-2,000.00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3,000.00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1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20,000.00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249" marR="4249" marT="424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9200" y="28194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3124200"/>
            <a:ext cx="3124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495800" y="13716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38400" y="25146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200400" y="31242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286000" y="31242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81200" y="31242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581400" y="25146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90800" y="31242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895600" y="31242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676400" y="31242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371600" y="31242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886200" y="25146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191000" y="13716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95400" y="43434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$10K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38400" y="35814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5200" y="21336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$3K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0668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$20K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31242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7      8     9     10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228600" y="1600200"/>
            <a:ext cx="3124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this a good deal?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5B7395-E3A3-D26C-4B6B-0F193B173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055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4" name="Rounded Rectangle 13"/>
          <p:cNvSpPr/>
          <p:nvPr/>
        </p:nvSpPr>
        <p:spPr>
          <a:xfrm>
            <a:off x="1295400" y="2133600"/>
            <a:ext cx="914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876800" y="4495800"/>
            <a:ext cx="38100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CF0 = -10,000.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CF1 = -10,000, N1 = 1.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Repeat for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CF2 thru CF4.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Press IRR.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IRR for an irregular cash flow.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-10K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-10K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-2K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57200" y="52578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609600" y="5562600"/>
            <a:ext cx="3124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733800" y="3810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676400" y="49530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4384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2192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819400" y="4953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8288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1336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914400" y="5562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09600" y="5562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3124200" y="4953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3429000" y="3810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90600" y="64008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$10K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57400" y="60198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43200" y="45720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$3K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743200" y="38100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$20K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67000" y="55626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7      8     9     10</a:t>
            </a: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609600" y="4267200"/>
            <a:ext cx="2286000" cy="381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IRR = 5.75%.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6B7090-DEF4-C842-D21E-C96159282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012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C:\Users\Nicole\UW\css371\Spring2015\Images\HP-12c-G-key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3800" cy="2359802"/>
          </a:xfrm>
          <a:prstGeom prst="rect">
            <a:avLst/>
          </a:prstGeom>
          <a:noFill/>
        </p:spPr>
      </p:pic>
      <p:sp>
        <p:nvSpPr>
          <p:cNvPr id="14" name="Rounded Rectangle 13"/>
          <p:cNvSpPr/>
          <p:nvPr/>
        </p:nvSpPr>
        <p:spPr>
          <a:xfrm>
            <a:off x="1295400" y="2133600"/>
            <a:ext cx="9144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876800" y="4495800"/>
            <a:ext cx="38100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CF0 = -10,000.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CF1 = -10,000, N1 = 1.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Repeat for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CF2 thru CF4.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Enter </a:t>
            </a:r>
            <a:r>
              <a:rPr lang="en-US" dirty="0" err="1"/>
              <a:t>i</a:t>
            </a:r>
            <a:r>
              <a:rPr lang="en-US" dirty="0"/>
              <a:t> = 7%.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 NPV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NPV for an irregular cash flow at 7%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-10K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-10K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-2K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20K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57200" y="5257800"/>
            <a:ext cx="381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0     1      2      3     4      5     6  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609600" y="5562600"/>
            <a:ext cx="3124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733800" y="3810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676400" y="4953000"/>
            <a:ext cx="54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Year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4384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2192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819400" y="4953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8288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133600" y="5562600"/>
            <a:ext cx="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914400" y="5562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09600" y="5562600"/>
            <a:ext cx="0" cy="1143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3124200" y="4953000"/>
            <a:ext cx="0" cy="609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3429000" y="3810000"/>
            <a:ext cx="0" cy="1752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90600" y="64008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$10K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57400" y="60198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67000" y="4648200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$3K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743200" y="38100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$20K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67000" y="556260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7      8     9     10</a:t>
            </a: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304800" y="4267200"/>
            <a:ext cx="28194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Should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dirty="0"/>
              <a:t>be NPV = -$2,349.78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E4C6DB-2171-C9A1-1744-9E5134DF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335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229600" cy="1143000"/>
          </a:xfrm>
        </p:spPr>
        <p:txBody>
          <a:bodyPr/>
          <a:lstStyle/>
          <a:p>
            <a:r>
              <a:rPr lang="en-US" dirty="0"/>
              <a:t>comparing alternatives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92363"/>
            <a:ext cx="8229600" cy="3352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Calculate the NPV of each alternative at your discount rate, then choose the one with highest NPV.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the IRR for each alternative, then choose the one with the highest IRR.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 the NPV of the differences between the two alternatives.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3E6F1-6BB2-4DF5-5B25-5909F3FCA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6355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dirty="0"/>
              <a:t>You need to replace your furnace.  You have two options. </a:t>
            </a:r>
          </a:p>
          <a:p>
            <a:pPr marL="514350" lvl="0" indent="-514350">
              <a:buAutoNum type="arabicPeriod"/>
            </a:pPr>
            <a:r>
              <a:rPr lang="en-US" dirty="0"/>
              <a:t>For $15K, you can buy a low efficiency unit that will cost you $140/mo in gas.</a:t>
            </a:r>
          </a:p>
          <a:p>
            <a:pPr marL="514350" lvl="0" indent="-514350">
              <a:buAutoNum type="arabicPeriod"/>
            </a:pPr>
            <a:r>
              <a:rPr lang="en-US" dirty="0"/>
              <a:t>For $20K, you can buy a high efficiency unit that will cost you $80/mo in gas.</a:t>
            </a:r>
          </a:p>
          <a:p>
            <a:pPr marL="514350" lvl="0" indent="-514350">
              <a:buAutoNum type="arabicPeriod"/>
            </a:pPr>
            <a:endParaRPr lang="en-US" dirty="0"/>
          </a:p>
          <a:p>
            <a:pPr marL="514350" lvl="0" indent="-514350">
              <a:buNone/>
            </a:pPr>
            <a:r>
              <a:rPr lang="en-US" dirty="0"/>
              <a:t>You expect either will have a 10 year lifetime.</a:t>
            </a:r>
          </a:p>
          <a:p>
            <a:pPr marL="514350" lvl="0" indent="-514350">
              <a:buAutoNum type="arabicPeriod"/>
            </a:pPr>
            <a:r>
              <a:rPr lang="en-US" dirty="0"/>
              <a:t>Draw the two cash flow diagrams. </a:t>
            </a:r>
          </a:p>
          <a:p>
            <a:pPr marL="514350" lvl="0" indent="-514350">
              <a:buAutoNum type="arabicPeriod"/>
            </a:pPr>
            <a:r>
              <a:rPr lang="en-US" dirty="0"/>
              <a:t>You expect to pay for the new furnace with a loan at 8% APR.  Which would you choose?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967E9-D6E9-DFAE-DDC2-C4EEAECF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1798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237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$140 per month for gas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22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$80 per month for gas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$20,0000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3AB4B070-D593-9E41-DA23-E7FB11C65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9481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237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$140 per month for gas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22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$80 per month for gas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$20,0000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</a:t>
            </a:r>
          </a:p>
          <a:p>
            <a:r>
              <a:rPr lang="en-US" dirty="0"/>
              <a:t>efficiency</a:t>
            </a:r>
          </a:p>
        </p:txBody>
      </p:sp>
      <p:graphicFrame>
        <p:nvGraphicFramePr>
          <p:cNvPr id="299010" name="Object 2"/>
          <p:cNvGraphicFramePr>
            <a:graphicFrameLocks noChangeAspect="1"/>
          </p:cNvGraphicFramePr>
          <p:nvPr/>
        </p:nvGraphicFramePr>
        <p:xfrm>
          <a:off x="3819525" y="2667000"/>
          <a:ext cx="38671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27200" imgH="431640" progId="Equation.3">
                  <p:embed/>
                </p:oleObj>
              </mc:Choice>
              <mc:Fallback>
                <p:oleObj name="Equation" r:id="rId3" imgW="2527200" imgH="431640" progId="Equation.3">
                  <p:embed/>
                  <p:pic>
                    <p:nvPicPr>
                      <p:cNvPr id="2990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525" y="2667000"/>
                        <a:ext cx="386715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9011" name="Object 3"/>
          <p:cNvGraphicFramePr>
            <a:graphicFrameLocks noChangeAspect="1"/>
          </p:cNvGraphicFramePr>
          <p:nvPr/>
        </p:nvGraphicFramePr>
        <p:xfrm>
          <a:off x="3781425" y="5791200"/>
          <a:ext cx="3789363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76440" imgH="431640" progId="Equation.3">
                  <p:embed/>
                </p:oleObj>
              </mc:Choice>
              <mc:Fallback>
                <p:oleObj name="Equation" r:id="rId5" imgW="2476440" imgH="431640" progId="Equation.3">
                  <p:embed/>
                  <p:pic>
                    <p:nvPicPr>
                      <p:cNvPr id="2990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5791200"/>
                        <a:ext cx="3789363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16AD226B-1CB3-CC89-B6F2-211E3818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1957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543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In this completely made-up example, the low efficiency furnace is slightly cheaper:</a:t>
            </a:r>
          </a:p>
          <a:p>
            <a:pPr marL="0" indent="0">
              <a:buNone/>
            </a:pPr>
            <a:r>
              <a:rPr lang="en-US" dirty="0"/>
              <a:t>	$26,593.72 – 26,539.07 = $54.72 savings</a:t>
            </a:r>
          </a:p>
          <a:p>
            <a:pPr marL="0" indent="0">
              <a:buNone/>
            </a:pPr>
            <a:r>
              <a:rPr lang="en-US" dirty="0"/>
              <a:t>If the difference was that small, a lot of people would probably choose high efficiency.</a:t>
            </a:r>
          </a:p>
          <a:p>
            <a:pPr marL="914400" lvl="1" indent="-514350">
              <a:buAutoNum type="arabicPeriod"/>
            </a:pPr>
            <a:r>
              <a:rPr lang="en-US" dirty="0"/>
              <a:t>Risk of energy costs rising,</a:t>
            </a:r>
          </a:p>
          <a:p>
            <a:pPr marL="914400" lvl="1" indent="-514350">
              <a:buAutoNum type="arabicPeriod"/>
            </a:pPr>
            <a:r>
              <a:rPr lang="en-US" dirty="0"/>
              <a:t>Resale value</a:t>
            </a:r>
          </a:p>
          <a:p>
            <a:pPr marL="914400" lvl="1" indent="-514350">
              <a:buAutoNum type="arabicPeriod"/>
            </a:pPr>
            <a:r>
              <a:rPr lang="en-US" dirty="0"/>
              <a:t>Social consciousness.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39AC14-B47E-B25D-6644-878537BB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956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Ed McMahon has risen from the dead and is standing on your doorstep, offering you a check for $1,000,000 now or $10,000/month for 20 years.  Tax-free.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Which is the better deal?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0130C-88B7-069B-EFAF-143E93248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665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is the IRR?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05000" y="31242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905000" y="685800"/>
            <a:ext cx="0" cy="2438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3622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194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76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7338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91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6482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054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848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77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198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4"/>
          <p:cNvSpPr txBox="1"/>
          <p:nvPr/>
        </p:nvSpPr>
        <p:spPr>
          <a:xfrm>
            <a:off x="6858000" y="29718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2209800" y="2667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1       2       3      4       5      6       7      8      9      10                     239   240</a:t>
            </a:r>
          </a:p>
        </p:txBody>
      </p:sp>
      <p:sp>
        <p:nvSpPr>
          <p:cNvPr id="19" name="Left Brace 18"/>
          <p:cNvSpPr/>
          <p:nvPr/>
        </p:nvSpPr>
        <p:spPr>
          <a:xfrm rot="16200000">
            <a:off x="4991100" y="800100"/>
            <a:ext cx="304800" cy="6629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581400" y="4419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$10,000 per month for 20 years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533400" y="1752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$1,000,000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05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0"/>
          <p:cNvSpPr txBox="1"/>
          <p:nvPr/>
        </p:nvSpPr>
        <p:spPr>
          <a:xfrm>
            <a:off x="4648200" y="2286000"/>
            <a:ext cx="82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B2C990-C456-138F-4147-B8F5FEBB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913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Set in BEGIN mode.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= 240.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 PV and PMT.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Press </a:t>
            </a:r>
            <a:r>
              <a:rPr lang="en-US" dirty="0" err="1"/>
              <a:t>i</a:t>
            </a:r>
            <a:r>
              <a:rPr lang="en-US" dirty="0"/>
              <a:t> (rate per month)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400" dirty="0"/>
              <a:t>finding IRR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47800" y="1752600"/>
            <a:ext cx="457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1M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-10K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590800" y="22098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990600" y="5345668"/>
            <a:ext cx="3962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990600" y="4038600"/>
            <a:ext cx="0" cy="130706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14478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9050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3622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28194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3276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7338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419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886200" y="5193268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74" name="Left Brace 73"/>
          <p:cNvSpPr/>
          <p:nvPr/>
        </p:nvSpPr>
        <p:spPr>
          <a:xfrm rot="16200000">
            <a:off x="2781300" y="4000500"/>
            <a:ext cx="228600" cy="41148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19200" y="6248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$10,000 per month for 20 years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3000" y="4267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$1,000,000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990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2819400" y="4495800"/>
            <a:ext cx="82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95400" y="49530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…   239   240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A97209-B562-8C40-9564-77CA16DA4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325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/>
              <a:t>depends on your discount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743200"/>
            <a:ext cx="7924800" cy="2971800"/>
          </a:xfrm>
        </p:spPr>
        <p:txBody>
          <a:bodyPr/>
          <a:lstStyle/>
          <a:p>
            <a:pPr>
              <a:buNone/>
            </a:pPr>
            <a:r>
              <a:rPr lang="en-US" dirty="0"/>
              <a:t>IRR = 10.66% APR = 11.19% effective</a:t>
            </a:r>
          </a:p>
          <a:p>
            <a:pPr>
              <a:buNone/>
            </a:pPr>
            <a:r>
              <a:rPr lang="en-US" dirty="0"/>
              <a:t>At 8%, the annuity is worth $1,203,513.20</a:t>
            </a:r>
          </a:p>
          <a:p>
            <a:pPr>
              <a:buNone/>
            </a:pPr>
            <a:r>
              <a:rPr lang="en-US" dirty="0"/>
              <a:t>At 12%, the annuity is </a:t>
            </a:r>
            <a:r>
              <a:rPr lang="en-US"/>
              <a:t>worth $917,276.11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If you prefer cash now, you’ll choose the $1M.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D814C-B75C-D2B6-D487-3A4D98FD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943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You need a car for the next 3 years and you’re considering two alternatives.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1. An older gas guzzler for $5,000 which you estimate will require $150/month for gas and $100/month on repairs.  After 3 years, you expect it could be sold for $3,000.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2. A newer, more efficient car that for $12,000 that would need only $80/month in gas and $40/ month for repairs.  After 3 years, you expect it could be sold for $6,000.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You’re living on money you’re borrowing at 8% APR.  Which is the better deal?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D4AC8-F175-B19C-577B-036DB181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16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1       2       3      4       5      6       7      8      9      10                     35    36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$250 per month for gas + repairs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8077200" y="22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1       2       3      4       5      6       7      8      9      10                     35    36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$120 per month for gas + repairs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8077200" y="2819400"/>
            <a:ext cx="0" cy="1371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846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Gas</a:t>
            </a:r>
          </a:p>
          <a:p>
            <a:r>
              <a:rPr lang="en-US" dirty="0"/>
              <a:t>guzzler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944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Efficient</a:t>
            </a:r>
          </a:p>
          <a:p>
            <a:r>
              <a:rPr lang="en-US" dirty="0"/>
              <a:t>car</a:t>
            </a:r>
          </a:p>
        </p:txBody>
      </p:sp>
      <p:sp>
        <p:nvSpPr>
          <p:cNvPr id="49" name="TextBox 18"/>
          <p:cNvSpPr txBox="1"/>
          <p:nvPr/>
        </p:nvSpPr>
        <p:spPr>
          <a:xfrm>
            <a:off x="7162800" y="3124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$6,000 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7086600" y="2286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$3,000 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577969E0-2767-5685-3828-54CE37D19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249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16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1       2       3      4       5      6       7      8      9      10                     35    36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$250 per month for gas + repairs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8077200" y="22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1       2       3      4       5      6       7      8      9      10                     35    36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$120 per month for gas + repairs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8077200" y="2819400"/>
            <a:ext cx="0" cy="1371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846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Gas</a:t>
            </a:r>
          </a:p>
          <a:p>
            <a:r>
              <a:rPr lang="en-US" dirty="0"/>
              <a:t>guzzler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944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Efficient</a:t>
            </a:r>
          </a:p>
          <a:p>
            <a:r>
              <a:rPr lang="en-US" dirty="0"/>
              <a:t>car</a:t>
            </a:r>
          </a:p>
        </p:txBody>
      </p:sp>
      <p:sp>
        <p:nvSpPr>
          <p:cNvPr id="49" name="TextBox 18"/>
          <p:cNvSpPr txBox="1"/>
          <p:nvPr/>
        </p:nvSpPr>
        <p:spPr>
          <a:xfrm>
            <a:off x="7162800" y="3124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$6,000 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7086600" y="2286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$3,000 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8"/>
          <p:cNvSpPr txBox="1"/>
          <p:nvPr/>
        </p:nvSpPr>
        <p:spPr>
          <a:xfrm>
            <a:off x="533400" y="304800"/>
            <a:ext cx="192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NPV = -$10,616.19</a:t>
            </a:r>
          </a:p>
        </p:txBody>
      </p:sp>
      <p:sp>
        <p:nvSpPr>
          <p:cNvPr id="53" name="TextBox 18"/>
          <p:cNvSpPr txBox="1"/>
          <p:nvPr/>
        </p:nvSpPr>
        <p:spPr>
          <a:xfrm>
            <a:off x="609600" y="3276600"/>
            <a:ext cx="192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NPV = -$11,105.89</a:t>
            </a:r>
          </a:p>
        </p:txBody>
      </p: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885CC93F-2F0D-3B21-F6D3-A05BDD71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635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dirty="0"/>
              <a:t>You need to replace your furnace.  You have two options. </a:t>
            </a:r>
          </a:p>
          <a:p>
            <a:pPr marL="514350" lvl="0" indent="-514350">
              <a:buAutoNum type="arabicPeriod"/>
            </a:pPr>
            <a:r>
              <a:rPr lang="en-US" dirty="0"/>
              <a:t>For $15K, you can buy a low efficiency unit that will cost you $140/mo in gas.</a:t>
            </a:r>
          </a:p>
          <a:p>
            <a:pPr marL="514350" lvl="0" indent="-514350">
              <a:buAutoNum type="arabicPeriod"/>
            </a:pPr>
            <a:r>
              <a:rPr lang="en-US" dirty="0"/>
              <a:t>For $20K, you can buy a high efficiency unit that will cost you $80/mo in gas.</a:t>
            </a:r>
          </a:p>
          <a:p>
            <a:pPr marL="514350" lvl="0" indent="-514350">
              <a:buAutoNum type="arabicPeriod"/>
            </a:pPr>
            <a:endParaRPr lang="en-US" dirty="0"/>
          </a:p>
          <a:p>
            <a:pPr marL="514350" lvl="0" indent="-514350">
              <a:buNone/>
            </a:pPr>
            <a:r>
              <a:rPr lang="en-US" dirty="0"/>
              <a:t>You expect either will have a 10 year lifetime.</a:t>
            </a:r>
          </a:p>
          <a:p>
            <a:pPr marL="514350" lvl="0" indent="-514350">
              <a:buAutoNum type="arabicPeriod"/>
            </a:pPr>
            <a:r>
              <a:rPr lang="en-US" dirty="0"/>
              <a:t>Draw the two cash flow diagrams. </a:t>
            </a:r>
          </a:p>
          <a:p>
            <a:pPr marL="514350" lvl="0" indent="-514350">
              <a:buAutoNum type="arabicPeriod"/>
            </a:pPr>
            <a:r>
              <a:rPr lang="en-US" dirty="0"/>
              <a:t>You expect to pay for the new furnace with a loan at 8% APR.  Which would you choose?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C4825-7627-0BC7-C857-681E80DB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790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237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$140 per month for gas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22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$80 per month for gas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$20,0000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2EC23B73-349B-9B69-45CE-F5650E5EA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6974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2379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$140 per month for gas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1       2       3      4       5      6       7      8      9      10                     119   120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22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$80 per month for gas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$20,0000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Low</a:t>
            </a:r>
          </a:p>
          <a:p>
            <a:r>
              <a:rPr lang="en-US" dirty="0"/>
              <a:t>efficiency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1079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High</a:t>
            </a:r>
          </a:p>
          <a:p>
            <a:r>
              <a:rPr lang="en-US" dirty="0"/>
              <a:t>efficiency</a:t>
            </a:r>
          </a:p>
        </p:txBody>
      </p:sp>
      <p:graphicFrame>
        <p:nvGraphicFramePr>
          <p:cNvPr id="299010" name="Object 2"/>
          <p:cNvGraphicFramePr>
            <a:graphicFrameLocks noChangeAspect="1"/>
          </p:cNvGraphicFramePr>
          <p:nvPr/>
        </p:nvGraphicFramePr>
        <p:xfrm>
          <a:off x="3819525" y="2667000"/>
          <a:ext cx="38671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27200" imgH="431640" progId="Equation.3">
                  <p:embed/>
                </p:oleObj>
              </mc:Choice>
              <mc:Fallback>
                <p:oleObj name="Equation" r:id="rId3" imgW="2527200" imgH="431640" progId="Equation.3">
                  <p:embed/>
                  <p:pic>
                    <p:nvPicPr>
                      <p:cNvPr id="2990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9525" y="2667000"/>
                        <a:ext cx="386715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9011" name="Object 3"/>
          <p:cNvGraphicFramePr>
            <a:graphicFrameLocks noChangeAspect="1"/>
          </p:cNvGraphicFramePr>
          <p:nvPr/>
        </p:nvGraphicFramePr>
        <p:xfrm>
          <a:off x="3781425" y="5791200"/>
          <a:ext cx="3789363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76440" imgH="431640" progId="Equation.3">
                  <p:embed/>
                </p:oleObj>
              </mc:Choice>
              <mc:Fallback>
                <p:oleObj name="Equation" r:id="rId5" imgW="2476440" imgH="431640" progId="Equation.3">
                  <p:embed/>
                  <p:pic>
                    <p:nvPicPr>
                      <p:cNvPr id="2990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1425" y="5791200"/>
                        <a:ext cx="3789363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72C978DB-03B1-8720-5CFA-7B7A42AF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859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66018"/>
            <a:ext cx="7543800" cy="5335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In this completely made-up example, the low efficiency furnace is slightly cheaper: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$26,593.72 – 26,539.07 = $54.72 savings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the difference was that small, a lot of people would probably choose high efficiency.</a:t>
            </a:r>
          </a:p>
          <a:p>
            <a:pPr marL="914400" lvl="1" indent="-514350">
              <a:buAutoNum type="arabicPeriod"/>
            </a:pPr>
            <a:r>
              <a:rPr lang="en-US" dirty="0"/>
              <a:t>Risk of energy costs rising,</a:t>
            </a:r>
          </a:p>
          <a:p>
            <a:pPr marL="914400" lvl="1" indent="-514350">
              <a:buAutoNum type="arabicPeriod"/>
            </a:pPr>
            <a:r>
              <a:rPr lang="en-US" dirty="0"/>
              <a:t>Resale value</a:t>
            </a:r>
          </a:p>
          <a:p>
            <a:pPr marL="914400" lvl="1" indent="-514350">
              <a:buAutoNum type="arabicPeriod"/>
            </a:pPr>
            <a:r>
              <a:rPr lang="en-US" dirty="0"/>
              <a:t>Social consciousness.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32DDDB-78CB-577A-529B-D1E2E4FFB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2347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Ed McMahon has risen from the dead and is standing on your doorstep, offering you a check for $1,000,000 now or $10,000/month for 20 years.  Tax-free.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Which is the better deal?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A24B8B-54FE-C33F-CF93-AEEA4D2C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967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is the IRR?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905000" y="31242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1905000" y="685800"/>
            <a:ext cx="0" cy="2438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3622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8194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76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7338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91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6482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1054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848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77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198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4"/>
          <p:cNvSpPr txBox="1"/>
          <p:nvPr/>
        </p:nvSpPr>
        <p:spPr>
          <a:xfrm>
            <a:off x="6858000" y="29718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2209800" y="2667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1       2       3      4       5      6       7      8      9      10                     239   240</a:t>
            </a:r>
          </a:p>
        </p:txBody>
      </p:sp>
      <p:sp>
        <p:nvSpPr>
          <p:cNvPr id="19" name="Left Brace 18"/>
          <p:cNvSpPr/>
          <p:nvPr/>
        </p:nvSpPr>
        <p:spPr>
          <a:xfrm rot="16200000">
            <a:off x="4991100" y="800100"/>
            <a:ext cx="304800" cy="6629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581400" y="4419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$10,000 per month for 20 years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533400" y="1752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$1,000,000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905000" y="31242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0"/>
          <p:cNvSpPr txBox="1"/>
          <p:nvPr/>
        </p:nvSpPr>
        <p:spPr>
          <a:xfrm>
            <a:off x="4648200" y="2286000"/>
            <a:ext cx="82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68ACF9-5CE9-D080-7C1F-DB3FB4F3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802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371600"/>
            <a:ext cx="373759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5715000" y="4648200"/>
            <a:ext cx="27432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Procedure: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Clear the registers.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Set in BEGIN mode.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dirty="0"/>
              <a:t>Enter n = 240.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 PV and PMT.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US" dirty="0"/>
              <a:t>Press </a:t>
            </a:r>
            <a:r>
              <a:rPr lang="en-US" dirty="0" err="1"/>
              <a:t>i</a:t>
            </a:r>
            <a:r>
              <a:rPr lang="en-US" dirty="0"/>
              <a:t> (rate per month)</a:t>
            </a:r>
            <a:endParaRPr kumimoji="0" lang="en-US" sz="18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f</a:t>
            </a:r>
            <a:r>
              <a:rPr lang="en-US" sz="2800" dirty="0"/>
              <a:t>inding IRR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47800" y="1752600"/>
            <a:ext cx="4572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72000" y="1219200"/>
          <a:ext cx="4445002" cy="3019425"/>
        </p:xfrm>
        <a:graphic>
          <a:graphicData uri="http://schemas.openxmlformats.org/drawingml/2006/table">
            <a:tbl>
              <a:tblPr/>
              <a:tblGrid>
                <a:gridCol w="608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67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2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805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640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Financial registers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CF0 (R0)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CF1 (R1)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1M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CF2 (R2)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-10K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CF3 (R3)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CF4 (R4)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CF20 (R.9)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1219200" y="3276600"/>
            <a:ext cx="381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590800" y="2209800"/>
            <a:ext cx="3048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990600" y="5345668"/>
            <a:ext cx="3962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990600" y="4038600"/>
            <a:ext cx="0" cy="130706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14478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9050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23622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28194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3276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7338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4419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3886200" y="5193268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74" name="Left Brace 73"/>
          <p:cNvSpPr/>
          <p:nvPr/>
        </p:nvSpPr>
        <p:spPr>
          <a:xfrm rot="16200000">
            <a:off x="2781300" y="4000500"/>
            <a:ext cx="228600" cy="41148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19200" y="6248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$10,000 per month for 20 years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3000" y="4267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$1,000,000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990600" y="5345668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2819400" y="4495800"/>
            <a:ext cx="82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95400" y="49530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…   239   240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3ABDEC-372B-93C5-BEC4-068B798D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19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26806</TotalTime>
  <Words>6449</Words>
  <Application>Microsoft Office PowerPoint</Application>
  <PresentationFormat>On-screen Show (4:3)</PresentationFormat>
  <Paragraphs>1890</Paragraphs>
  <Slides>113</Slides>
  <Notes>108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20" baseType="lpstr">
      <vt:lpstr>Arial</vt:lpstr>
      <vt:lpstr>Calibri</vt:lpstr>
      <vt:lpstr>Symbol</vt:lpstr>
      <vt:lpstr>Verdana</vt:lpstr>
      <vt:lpstr>Wingdings</vt:lpstr>
      <vt:lpstr>Office Theme</vt:lpstr>
      <vt:lpstr>Equation</vt:lpstr>
      <vt:lpstr>EECS 498 System Design of a Search Engine Winter 2026 Lecture 23:  Time value of money</vt:lpstr>
      <vt:lpstr>agenda</vt:lpstr>
      <vt:lpstr>agenda</vt:lpstr>
      <vt:lpstr>details</vt:lpstr>
      <vt:lpstr>remaining schedule</vt:lpstr>
      <vt:lpstr>agenda</vt:lpstr>
      <vt:lpstr>time value of money</vt:lpstr>
      <vt:lpstr>we’ll answer questions like this</vt:lpstr>
      <vt:lpstr>you’ll need an HP-12 emulator</vt:lpstr>
      <vt:lpstr>PowerPoint Presentation</vt:lpstr>
      <vt:lpstr>terminology</vt:lpstr>
      <vt:lpstr>compounding</vt:lpstr>
      <vt:lpstr>example</vt:lpstr>
      <vt:lpstr>PowerPoint Presentation</vt:lpstr>
      <vt:lpstr>the power of compounding</vt:lpstr>
      <vt:lpstr>reality check</vt:lpstr>
      <vt:lpstr>APR</vt:lpstr>
      <vt:lpstr>converting nominal to effective</vt:lpstr>
      <vt:lpstr>PowerPoint Presentation</vt:lpstr>
      <vt:lpstr>concept of equivalence</vt:lpstr>
      <vt:lpstr>example</vt:lpstr>
      <vt:lpstr>interest only + balloon at the end</vt:lpstr>
      <vt:lpstr>fixed principal + interest</vt:lpstr>
      <vt:lpstr>single payment</vt:lpstr>
      <vt:lpstr>an annuity</vt:lpstr>
      <vt:lpstr>terms</vt:lpstr>
      <vt:lpstr>PowerPoint Presentation</vt:lpstr>
      <vt:lpstr>present and future</vt:lpstr>
      <vt:lpstr>PowerPoint Presentation</vt:lpstr>
      <vt:lpstr>annuities</vt:lpstr>
      <vt:lpstr>PowerPoint Presentation</vt:lpstr>
      <vt:lpstr>derivation of P/A</vt:lpstr>
      <vt:lpstr>PowerPoint Presentation</vt:lpstr>
      <vt:lpstr>PowerPoint Presentation</vt:lpstr>
      <vt:lpstr>calculating i and n</vt:lpstr>
      <vt:lpstr>calculating i</vt:lpstr>
      <vt:lpstr>calculating n</vt:lpstr>
      <vt:lpstr>calculating n</vt:lpstr>
      <vt:lpstr>PowerPoint Presentation</vt:lpstr>
      <vt:lpstr>the workhorse HP-12c</vt:lpstr>
      <vt:lpstr>reverse Polish</vt:lpstr>
      <vt:lpstr>shift keys</vt:lpstr>
      <vt:lpstr>clearing registers</vt:lpstr>
      <vt:lpstr>entering numbers</vt:lpstr>
      <vt:lpstr>financial registers</vt:lpstr>
      <vt:lpstr>financial registers</vt:lpstr>
      <vt:lpstr>example:  $1000 borrowed for 10 years at 6% per year, compounded annually.</vt:lpstr>
      <vt:lpstr>example:  $1000 borrowed for 10 years at 6% per year.</vt:lpstr>
      <vt:lpstr>PowerPoint Presentation</vt:lpstr>
      <vt:lpstr>example:  $1000 borrowed for 10 years at 6% APR</vt:lpstr>
      <vt:lpstr>example:  $1000 borrowed for 10 years at 6% APR.</vt:lpstr>
      <vt:lpstr>PowerPoint Presentation</vt:lpstr>
      <vt:lpstr>example:  $1000 borrowed for 10 years at 6% APR with monthly payments</vt:lpstr>
      <vt:lpstr>example:  $1000 borrowed for 10 years at 6% APR with monthly payments.</vt:lpstr>
      <vt:lpstr>example:  $1000 borrowed for 10 years with monthly payments of $12.  What’s the APR?</vt:lpstr>
      <vt:lpstr>exercise</vt:lpstr>
      <vt:lpstr>$1000 borrowed for 1 year at 29.99% APR</vt:lpstr>
      <vt:lpstr>exercise</vt:lpstr>
      <vt:lpstr>exercise</vt:lpstr>
      <vt:lpstr>$500K borrowed for 20 years at 5% APR with monthly payments.</vt:lpstr>
      <vt:lpstr>exercise</vt:lpstr>
      <vt:lpstr>exercise</vt:lpstr>
      <vt:lpstr>principal remaining after 120th payment</vt:lpstr>
      <vt:lpstr>exercise</vt:lpstr>
      <vt:lpstr>PowerPoint Presentation</vt:lpstr>
      <vt:lpstr>principal remaining after 132nd payment</vt:lpstr>
      <vt:lpstr>after 132nd payment</vt:lpstr>
      <vt:lpstr>amortization</vt:lpstr>
      <vt:lpstr>amortize</vt:lpstr>
      <vt:lpstr>PowerPoint Presentation</vt:lpstr>
      <vt:lpstr>amortization function</vt:lpstr>
      <vt:lpstr>principal remaining after 120th payment</vt:lpstr>
      <vt:lpstr>creating an amortization schedule</vt:lpstr>
      <vt:lpstr>exercise</vt:lpstr>
      <vt:lpstr>$400K borrowed for 30 years at 3% APR with monthly payments.</vt:lpstr>
      <vt:lpstr>amortize first year</vt:lpstr>
      <vt:lpstr>amortize second year</vt:lpstr>
      <vt:lpstr>amortize third year</vt:lpstr>
      <vt:lpstr>exercise</vt:lpstr>
      <vt:lpstr>escrow</vt:lpstr>
      <vt:lpstr>investments</vt:lpstr>
      <vt:lpstr>sinking funds</vt:lpstr>
      <vt:lpstr>sinking fund at 10%</vt:lpstr>
      <vt:lpstr>Net present value (NPV)</vt:lpstr>
      <vt:lpstr>PowerPoint Presentation</vt:lpstr>
      <vt:lpstr>calculating IRR</vt:lpstr>
      <vt:lpstr>Simple interpolation Approximating with a straight line</vt:lpstr>
      <vt:lpstr>interpolating</vt:lpstr>
      <vt:lpstr>next iteration</vt:lpstr>
      <vt:lpstr>hurdle rates</vt:lpstr>
      <vt:lpstr>irregular cash flows</vt:lpstr>
      <vt:lpstr>PowerPoint Presentation</vt:lpstr>
      <vt:lpstr>IRR for an irregular cash flow.</vt:lpstr>
      <vt:lpstr>NPV for an irregular cash flow at 7%</vt:lpstr>
      <vt:lpstr>comparing alternatives</vt:lpstr>
      <vt:lpstr>exercise</vt:lpstr>
      <vt:lpstr>PowerPoint Presentation</vt:lpstr>
      <vt:lpstr>PowerPoint Presentation</vt:lpstr>
      <vt:lpstr>PowerPoint Presentation</vt:lpstr>
      <vt:lpstr>exercise</vt:lpstr>
      <vt:lpstr>What is the IRR?</vt:lpstr>
      <vt:lpstr>finding IRR</vt:lpstr>
      <vt:lpstr>depends on your discount rate</vt:lpstr>
      <vt:lpstr>exercise</vt:lpstr>
      <vt:lpstr>PowerPoint Presentation</vt:lpstr>
      <vt:lpstr>PowerPoint Presentation</vt:lpstr>
      <vt:lpstr>exercise</vt:lpstr>
      <vt:lpstr>PowerPoint Presentation</vt:lpstr>
      <vt:lpstr>PowerPoint Presentation</vt:lpstr>
      <vt:lpstr>PowerPoint Presentation</vt:lpstr>
      <vt:lpstr>exercise</vt:lpstr>
      <vt:lpstr>what is the IRR?</vt:lpstr>
      <vt:lpstr>finding IRR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 Time value of money</dc:title>
  <dc:creator>Nicole Hamilton</dc:creator>
  <cp:lastModifiedBy>Nicole Hamilton</cp:lastModifiedBy>
  <cp:revision>805</cp:revision>
  <dcterms:created xsi:type="dcterms:W3CDTF">2014-10-28T21:56:04Z</dcterms:created>
  <dcterms:modified xsi:type="dcterms:W3CDTF">2026-10-13T23:49:01Z</dcterms:modified>
</cp:coreProperties>
</file>